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ril Fatface" charset="1" panose="02000503000000020003"/>
      <p:regular r:id="rId10"/>
    </p:embeddedFont>
    <p:embeddedFont>
      <p:font typeface="Abril Fatface Italics" charset="1" panose="02000503000000020003"/>
      <p:regular r:id="rId11"/>
    </p:embeddedFont>
    <p:embeddedFont>
      <p:font typeface="Sanchez" charset="1" panose="02000000000000000000"/>
      <p:regular r:id="rId12"/>
    </p:embeddedFont>
    <p:embeddedFont>
      <p:font typeface="Sanchez Italics" charset="1" panose="00000000000000000000"/>
      <p:regular r:id="rId13"/>
    </p:embeddedFont>
    <p:embeddedFont>
      <p:font typeface="League Spartan" charset="1" panose="00000800000000000000"/>
      <p:regular r:id="rId14"/>
    </p:embeddedFont>
    <p:embeddedFont>
      <p:font typeface="Telegraf" charset="1" panose="00000500000000000000"/>
      <p:regular r:id="rId15"/>
    </p:embeddedFont>
    <p:embeddedFont>
      <p:font typeface="Telegraf Bold" charset="1" panose="00000800000000000000"/>
      <p:regular r:id="rId16"/>
    </p:embeddedFont>
    <p:embeddedFont>
      <p:font typeface="Organic" charset="1" panose="00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theme/theme1.xml" Type="http://schemas.openxmlformats.org/officeDocument/2006/relationships/theme"/><Relationship Id="rId40" Target="slides/slide23.xml" Type="http://schemas.openxmlformats.org/officeDocument/2006/relationships/slide"/><Relationship Id="rId41" Target="slides/slide24.xml" Type="http://schemas.openxmlformats.org/officeDocument/2006/relationships/slide"/><Relationship Id="rId42" Target="slides/slide25.xml" Type="http://schemas.openxmlformats.org/officeDocument/2006/relationships/slide"/><Relationship Id="rId43" Target="slides/slide26.xml" Type="http://schemas.openxmlformats.org/officeDocument/2006/relationships/slide"/><Relationship Id="rId44" Target="slides/slide27.xml" Type="http://schemas.openxmlformats.org/officeDocument/2006/relationships/slide"/><Relationship Id="rId45" Target="slides/slide28.xml" Type="http://schemas.openxmlformats.org/officeDocument/2006/relationships/slide"/><Relationship Id="rId46" Target="slides/slide29.xml" Type="http://schemas.openxmlformats.org/officeDocument/2006/relationships/slide"/><Relationship Id="rId47" Target="slides/slide30.xml" Type="http://schemas.openxmlformats.org/officeDocument/2006/relationships/slide"/><Relationship Id="rId48" Target="slides/slide31.xml" Type="http://schemas.openxmlformats.org/officeDocument/2006/relationships/slide"/><Relationship Id="rId49" Target="slides/slide32.xml" Type="http://schemas.openxmlformats.org/officeDocument/2006/relationships/slide"/><Relationship Id="rId5" Target="tableStyles.xml" Type="http://schemas.openxmlformats.org/officeDocument/2006/relationships/tableStyles"/><Relationship Id="rId50" Target="slides/slide33.xml" Type="http://schemas.openxmlformats.org/officeDocument/2006/relationships/slide"/><Relationship Id="rId51" Target="slides/slide34.xml" Type="http://schemas.openxmlformats.org/officeDocument/2006/relationships/slide"/><Relationship Id="rId52" Target="slides/slide35.xml" Type="http://schemas.openxmlformats.org/officeDocument/2006/relationships/slide"/><Relationship Id="rId53" Target="slides/slide36.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https://www.youtube.com/watch?v=nKvrbOq1OfI&amp;feature=youtu.be&amp;ab_channel=MarginalRevolutionUniversity"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8.png" Type="http://schemas.openxmlformats.org/officeDocument/2006/relationships/image"/><Relationship Id="rId9" Target="../media/image4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8.png" Type="http://schemas.openxmlformats.org/officeDocument/2006/relationships/image"/><Relationship Id="rId9" Target="../media/image49.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6.png" Type="http://schemas.openxmlformats.org/officeDocument/2006/relationships/image"/><Relationship Id="rId11" Target="../media/image67.svg" Type="http://schemas.openxmlformats.org/officeDocument/2006/relationships/image"/><Relationship Id="rId12" Target="../media/image68.png" Type="http://schemas.openxmlformats.org/officeDocument/2006/relationships/image"/><Relationship Id="rId13" Target="../media/image69.svg" Type="http://schemas.openxmlformats.org/officeDocument/2006/relationships/image"/><Relationship Id="rId14" Target="../media/image70.png" Type="http://schemas.openxmlformats.org/officeDocument/2006/relationships/image"/><Relationship Id="rId15" Target="../media/image71.svg" Type="http://schemas.openxmlformats.org/officeDocument/2006/relationships/image"/><Relationship Id="rId16" Target="../media/image72.png" Type="http://schemas.openxmlformats.org/officeDocument/2006/relationships/image"/><Relationship Id="rId17" Target="../media/image73.svg" Type="http://schemas.openxmlformats.org/officeDocument/2006/relationships/image"/><Relationship Id="rId18" Target="../media/image74.png" Type="http://schemas.openxmlformats.org/officeDocument/2006/relationships/image"/><Relationship Id="rId19" Target="../media/image75.svg" Type="http://schemas.openxmlformats.org/officeDocument/2006/relationships/image"/><Relationship Id="rId2" Target="../media/image58.png" Type="http://schemas.openxmlformats.org/officeDocument/2006/relationships/image"/><Relationship Id="rId3" Target="../media/image59.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64.png" Type="http://schemas.openxmlformats.org/officeDocument/2006/relationships/image"/><Relationship Id="rId9" Target="../media/image65.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76.png" Type="http://schemas.openxmlformats.org/officeDocument/2006/relationships/image"/><Relationship Id="rId13" Target="../media/image77.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8.png" Type="http://schemas.openxmlformats.org/officeDocument/2006/relationships/image"/><Relationship Id="rId9" Target="../media/image49.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 Id="rId3" Target="../media/image79.svg" Type="http://schemas.openxmlformats.org/officeDocument/2006/relationships/image"/><Relationship Id="rId4" Target="../media/image80.png" Type="http://schemas.openxmlformats.org/officeDocument/2006/relationships/image"/><Relationship Id="rId5" Target="../media/image81.svg" Type="http://schemas.openxmlformats.org/officeDocument/2006/relationships/image"/><Relationship Id="rId6" Target="../media/image82.png" Type="http://schemas.openxmlformats.org/officeDocument/2006/relationships/image"/><Relationship Id="rId7" Target="../media/image83.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4.png" Type="http://schemas.openxmlformats.org/officeDocument/2006/relationships/image"/><Relationship Id="rId3" Target="../media/image85.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7.png" Type="http://schemas.openxmlformats.org/officeDocument/2006/relationships/image"/><Relationship Id="rId3" Target="../media/image88.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9.png" Type="http://schemas.openxmlformats.org/officeDocument/2006/relationships/image"/><Relationship Id="rId3" Target="../media/image90.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1.png" Type="http://schemas.openxmlformats.org/officeDocument/2006/relationships/image"/><Relationship Id="rId3" Target="../media/image92.svg" Type="http://schemas.openxmlformats.org/officeDocument/2006/relationships/image"/><Relationship Id="rId4" Target="../media/image9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4.png" Type="http://schemas.openxmlformats.org/officeDocument/2006/relationships/image"/><Relationship Id="rId3" Target="../media/image95.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6.png" Type="http://schemas.openxmlformats.org/officeDocument/2006/relationships/image"/><Relationship Id="rId3" Target="../media/image9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https://www.youtube.com/watch?v=ewPNugIqCUM&amp;list=PLD5BC727C84E254E5&amp;index=17"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15116" y="5436798"/>
            <a:ext cx="5504749" cy="4114800"/>
          </a:xfrm>
          <a:prstGeom prst="rect">
            <a:avLst/>
          </a:prstGeom>
        </p:spPr>
      </p:pic>
      <p:grpSp>
        <p:nvGrpSpPr>
          <p:cNvPr name="Group 3" id="3"/>
          <p:cNvGrpSpPr/>
          <p:nvPr/>
        </p:nvGrpSpPr>
        <p:grpSpPr>
          <a:xfrm rot="0">
            <a:off x="4818827" y="931920"/>
            <a:ext cx="8650346" cy="2186524"/>
            <a:chOff x="0" y="0"/>
            <a:chExt cx="11533795" cy="2915365"/>
          </a:xfrm>
        </p:grpSpPr>
        <p:sp>
          <p:nvSpPr>
            <p:cNvPr name="TextBox 4" id="4"/>
            <p:cNvSpPr txBox="true"/>
            <p:nvPr/>
          </p:nvSpPr>
          <p:spPr>
            <a:xfrm rot="0">
              <a:off x="0" y="257175"/>
              <a:ext cx="11533795"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Supply</a:t>
              </a:r>
            </a:p>
          </p:txBody>
        </p:sp>
        <p:sp>
          <p:nvSpPr>
            <p:cNvPr name="TextBox 5" id="5"/>
            <p:cNvSpPr txBox="true"/>
            <p:nvPr/>
          </p:nvSpPr>
          <p:spPr>
            <a:xfrm rot="0">
              <a:off x="0" y="2427685"/>
              <a:ext cx="11533795"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694706"/>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2.2</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www.youtube.com/watch?v=nKvrbOq1OfI&amp;feature=youtu.be&amp;ab_channel=MarginalRevolutionUniversity"/>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grpSp>
        <p:nvGrpSpPr>
          <p:cNvPr name="Group 3" id="3"/>
          <p:cNvGrpSpPr/>
          <p:nvPr/>
        </p:nvGrpSpPr>
        <p:grpSpPr>
          <a:xfrm rot="0">
            <a:off x="1028700" y="435901"/>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Video</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3853414" y="7686050"/>
            <a:ext cx="10272117" cy="370522"/>
          </a:xfrm>
          <a:prstGeom prst="rect">
            <a:avLst/>
          </a:prstGeom>
        </p:spPr>
        <p:txBody>
          <a:bodyPr anchor="t" rtlCol="false" tIns="0" lIns="0" bIns="0" rIns="0">
            <a:spAutoFit/>
          </a:bodyPr>
          <a:lstStyle/>
          <a:p>
            <a:pPr algn="ctr">
              <a:lnSpc>
                <a:spcPts val="3022"/>
              </a:lnSpc>
              <a:spcBef>
                <a:spcPct val="0"/>
              </a:spcBef>
            </a:pPr>
            <a:r>
              <a:rPr lang="en-US" sz="2325" spc="116">
                <a:solidFill>
                  <a:srgbClr val="000000"/>
                </a:solidFill>
                <a:latin typeface="Sanchez"/>
              </a:rPr>
              <a:t>MARGINAL REVOLUTION UNIVERSITY - THE SUPPLY CURVE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2599064"/>
            <a:ext cx="16349422" cy="3510499"/>
            <a:chOff x="0" y="0"/>
            <a:chExt cx="21799229" cy="4680665"/>
          </a:xfrm>
        </p:grpSpPr>
        <p:sp>
          <p:nvSpPr>
            <p:cNvPr name="TextBox 3" id="3"/>
            <p:cNvSpPr txBox="true"/>
            <p:nvPr/>
          </p:nvSpPr>
          <p:spPr>
            <a:xfrm rot="0">
              <a:off x="0" y="257175"/>
              <a:ext cx="21799229" cy="37390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Movements and Shifts on the Supply Curve</a:t>
              </a:r>
            </a:p>
          </p:txBody>
        </p:sp>
        <p:sp>
          <p:nvSpPr>
            <p:cNvPr name="TextBox 4" id="4"/>
            <p:cNvSpPr txBox="true"/>
            <p:nvPr/>
          </p:nvSpPr>
          <p:spPr>
            <a:xfrm rot="0">
              <a:off x="0" y="4192985"/>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20226" y="1737787"/>
            <a:ext cx="17047548" cy="6630035"/>
          </a:xfrm>
          <a:prstGeom prst="rect">
            <a:avLst/>
          </a:prstGeom>
        </p:spPr>
        <p:txBody>
          <a:bodyPr anchor="t" rtlCol="false" tIns="0" lIns="0" bIns="0" rIns="0">
            <a:spAutoFit/>
          </a:bodyPr>
          <a:lstStyle/>
          <a:p>
            <a:pPr>
              <a:lnSpc>
                <a:spcPts val="3919"/>
              </a:lnSpc>
            </a:pPr>
            <a:r>
              <a:rPr lang="en-US" sz="2799">
                <a:solidFill>
                  <a:srgbClr val="000000"/>
                </a:solidFill>
                <a:latin typeface="Telegraf"/>
              </a:rPr>
              <a:t> 1. </a:t>
            </a:r>
            <a:r>
              <a:rPr lang="en-US" sz="2799">
                <a:solidFill>
                  <a:srgbClr val="000000"/>
                </a:solidFill>
                <a:latin typeface="Telegraf Bold"/>
              </a:rPr>
              <a:t>"Change in Quantity Supplied"</a:t>
            </a:r>
          </a:p>
          <a:p>
            <a:pPr marL="604519" indent="-302260" lvl="1">
              <a:lnSpc>
                <a:spcPts val="3919"/>
              </a:lnSpc>
              <a:buFont typeface="Arial"/>
              <a:buChar char="•"/>
            </a:pPr>
            <a:r>
              <a:rPr lang="en-US" sz="2799">
                <a:solidFill>
                  <a:srgbClr val="000000"/>
                </a:solidFill>
                <a:latin typeface="Telegraf"/>
              </a:rPr>
              <a:t> Any change in price of a product simply moves ALONG the supply curve</a:t>
            </a:r>
          </a:p>
          <a:p>
            <a:pPr>
              <a:lnSpc>
                <a:spcPts val="3919"/>
              </a:lnSpc>
            </a:pPr>
          </a:p>
          <a:p>
            <a:pPr>
              <a:lnSpc>
                <a:spcPts val="3919"/>
              </a:lnSpc>
            </a:pPr>
            <a:r>
              <a:rPr lang="en-US" sz="2799">
                <a:solidFill>
                  <a:srgbClr val="000000"/>
                </a:solidFill>
                <a:latin typeface="Telegraf"/>
              </a:rPr>
              <a:t>2. "</a:t>
            </a:r>
            <a:r>
              <a:rPr lang="en-US" sz="2799">
                <a:solidFill>
                  <a:srgbClr val="000000"/>
                </a:solidFill>
                <a:latin typeface="Telegraf Bold"/>
              </a:rPr>
              <a:t>Change in Supply"</a:t>
            </a:r>
          </a:p>
          <a:p>
            <a:pPr marL="604519" indent="-302260" lvl="1">
              <a:lnSpc>
                <a:spcPts val="3919"/>
              </a:lnSpc>
              <a:buFont typeface="Arial"/>
              <a:buChar char="•"/>
            </a:pPr>
            <a:r>
              <a:rPr lang="en-US" sz="2799">
                <a:solidFill>
                  <a:srgbClr val="000000"/>
                </a:solidFill>
                <a:latin typeface="Telegraf"/>
              </a:rPr>
              <a:t>The entire supply curve shifts. </a:t>
            </a:r>
          </a:p>
          <a:p>
            <a:pPr marL="604519" indent="-302260" lvl="1">
              <a:lnSpc>
                <a:spcPts val="3919"/>
              </a:lnSpc>
              <a:buFont typeface="Arial"/>
              <a:buChar char="•"/>
            </a:pPr>
            <a:r>
              <a:rPr lang="en-US" sz="2799">
                <a:solidFill>
                  <a:srgbClr val="000000"/>
                </a:solidFill>
                <a:latin typeface="Telegraf"/>
              </a:rPr>
              <a:t>Something other than price has caused a change to the supply curve</a:t>
            </a:r>
          </a:p>
          <a:p>
            <a:pPr marL="1209039" indent="-403013" lvl="2">
              <a:lnSpc>
                <a:spcPts val="3919"/>
              </a:lnSpc>
              <a:buFont typeface="Arial"/>
              <a:buChar char="⚬"/>
            </a:pPr>
            <a:r>
              <a:rPr lang="en-US" sz="2799">
                <a:solidFill>
                  <a:srgbClr val="000000"/>
                </a:solidFill>
                <a:latin typeface="Telegraf Bold"/>
              </a:rPr>
              <a:t>Technical Term:</a:t>
            </a:r>
            <a:r>
              <a:rPr lang="en-US" sz="2799">
                <a:solidFill>
                  <a:srgbClr val="000000"/>
                </a:solidFill>
                <a:latin typeface="Telegraf"/>
              </a:rPr>
              <a:t> Non-Price Determinant of Supply</a:t>
            </a:r>
          </a:p>
          <a:p>
            <a:pPr marL="1209039" indent="-403013" lvl="2">
              <a:lnSpc>
                <a:spcPts val="3919"/>
              </a:lnSpc>
              <a:buFont typeface="Arial"/>
              <a:buChar char="⚬"/>
            </a:pPr>
            <a:r>
              <a:rPr lang="en-US" sz="2799">
                <a:solidFill>
                  <a:srgbClr val="000000"/>
                </a:solidFill>
                <a:latin typeface="Telegraf Bold"/>
              </a:rPr>
              <a:t>Example: </a:t>
            </a:r>
            <a:r>
              <a:rPr lang="en-US" sz="2799">
                <a:solidFill>
                  <a:srgbClr val="000000"/>
                </a:solidFill>
                <a:latin typeface="Telegraf"/>
              </a:rPr>
              <a:t>Costs of Production</a:t>
            </a:r>
          </a:p>
          <a:p>
            <a:pPr algn="ctr">
              <a:lnSpc>
                <a:spcPts val="391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934909" y="1678390"/>
            <a:ext cx="2171067" cy="2460133"/>
          </a:xfrm>
          <a:prstGeom prst="rect">
            <a:avLst/>
          </a:prstGeom>
        </p:spPr>
      </p:pic>
      <p:grpSp>
        <p:nvGrpSpPr>
          <p:cNvPr name="Group 4" id="4"/>
          <p:cNvGrpSpPr/>
          <p:nvPr/>
        </p:nvGrpSpPr>
        <p:grpSpPr>
          <a:xfrm rot="0">
            <a:off x="909878"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Changes to the Supply Curve</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920914" y="2210318"/>
            <a:ext cx="9018378" cy="7708530"/>
          </a:xfrm>
          <a:prstGeom prst="rect">
            <a:avLst/>
          </a:prstGeom>
        </p:spPr>
      </p:pic>
      <p:grpSp>
        <p:nvGrpSpPr>
          <p:cNvPr name="Group 3" id="3"/>
          <p:cNvGrpSpPr/>
          <p:nvPr/>
        </p:nvGrpSpPr>
        <p:grpSpPr>
          <a:xfrm rot="0">
            <a:off x="1028700" y="164038"/>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Change in Quantity Supplied</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6437263" y="1546820"/>
            <a:ext cx="5413474"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Change in Price of a Product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240536" y="2239763"/>
            <a:ext cx="7486439" cy="7018537"/>
          </a:xfrm>
          <a:prstGeom prst="rect">
            <a:avLst/>
          </a:prstGeom>
        </p:spPr>
      </p:pic>
      <p:grpSp>
        <p:nvGrpSpPr>
          <p:cNvPr name="Group 3" id="3"/>
          <p:cNvGrpSpPr/>
          <p:nvPr/>
        </p:nvGrpSpPr>
        <p:grpSpPr>
          <a:xfrm rot="0">
            <a:off x="1028700" y="164038"/>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Change in  Supply</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5776615" y="1546820"/>
            <a:ext cx="6734770"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Change in NON-PRICE determinant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94714" y="3754647"/>
            <a:ext cx="4898571" cy="4114800"/>
          </a:xfrm>
          <a:prstGeom prst="rect">
            <a:avLst/>
          </a:prstGeom>
        </p:spPr>
      </p:pic>
      <p:grpSp>
        <p:nvGrpSpPr>
          <p:cNvPr name="Group 3" id="3"/>
          <p:cNvGrpSpPr/>
          <p:nvPr/>
        </p:nvGrpSpPr>
        <p:grpSpPr>
          <a:xfrm rot="0">
            <a:off x="1028700" y="1028700"/>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6 Supply Shifters</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829063" y="5556526"/>
            <a:ext cx="4629873" cy="4114800"/>
          </a:xfrm>
          <a:prstGeom prst="rect">
            <a:avLst/>
          </a:prstGeom>
        </p:spPr>
      </p:pic>
      <p:grpSp>
        <p:nvGrpSpPr>
          <p:cNvPr name="Group 4" id="4"/>
          <p:cNvGrpSpPr/>
          <p:nvPr/>
        </p:nvGrpSpPr>
        <p:grpSpPr>
          <a:xfrm rot="0">
            <a:off x="969289" y="164038"/>
            <a:ext cx="16349422" cy="1729324"/>
            <a:chOff x="0" y="0"/>
            <a:chExt cx="21799229" cy="2305766"/>
          </a:xfrm>
        </p:grpSpPr>
        <p:sp>
          <p:nvSpPr>
            <p:cNvPr name="TextBox 5" id="5"/>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6 Shifters of Demand</a:t>
              </a:r>
            </a:p>
          </p:txBody>
        </p:sp>
        <p:sp>
          <p:nvSpPr>
            <p:cNvPr name="TextBox 6" id="6"/>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9" id="9"/>
          <p:cNvGrpSpPr/>
          <p:nvPr/>
        </p:nvGrpSpPr>
        <p:grpSpPr>
          <a:xfrm rot="0">
            <a:off x="1628240" y="3204475"/>
            <a:ext cx="9038535" cy="1357849"/>
            <a:chOff x="0" y="0"/>
            <a:chExt cx="12051380" cy="1810466"/>
          </a:xfrm>
        </p:grpSpPr>
        <p:sp>
          <p:nvSpPr>
            <p:cNvPr name="TextBox 10" id="10"/>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Costs of Production</a:t>
              </a:r>
            </a:p>
          </p:txBody>
        </p:sp>
        <p:sp>
          <p:nvSpPr>
            <p:cNvPr name="TextBox 11" id="11"/>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sp>
        <p:nvSpPr>
          <p:cNvPr name="TextBox 12" id="12"/>
          <p:cNvSpPr txBox="true"/>
          <p:nvPr/>
        </p:nvSpPr>
        <p:spPr>
          <a:xfrm rot="0">
            <a:off x="1628240" y="6426261"/>
            <a:ext cx="9038535" cy="370522"/>
          </a:xfrm>
          <a:prstGeom prst="rect">
            <a:avLst/>
          </a:prstGeom>
        </p:spPr>
        <p:txBody>
          <a:bodyPr anchor="t" rtlCol="false" tIns="0" lIns="0" bIns="0" rIns="0">
            <a:spAutoFit/>
          </a:bodyPr>
          <a:lstStyle/>
          <a:p>
            <a:pPr algn="l">
              <a:lnSpc>
                <a:spcPts val="3022"/>
              </a:lnSpc>
            </a:pPr>
          </a:p>
        </p:txBody>
      </p:sp>
      <p:sp>
        <p:nvSpPr>
          <p:cNvPr name="TextBox 13" id="13"/>
          <p:cNvSpPr txBox="true"/>
          <p:nvPr/>
        </p:nvSpPr>
        <p:spPr>
          <a:xfrm rot="0">
            <a:off x="1629694" y="8887777"/>
            <a:ext cx="9038535" cy="370522"/>
          </a:xfrm>
          <a:prstGeom prst="rect">
            <a:avLst/>
          </a:prstGeom>
        </p:spPr>
        <p:txBody>
          <a:bodyPr anchor="t" rtlCol="false" tIns="0" lIns="0" bIns="0" rIns="0">
            <a:spAutoFit/>
          </a:bodyPr>
          <a:lstStyle/>
          <a:p>
            <a:pPr algn="l">
              <a:lnSpc>
                <a:spcPts val="3022"/>
              </a:lnSpc>
            </a:pPr>
          </a:p>
        </p:txBody>
      </p:sp>
      <p:sp>
        <p:nvSpPr>
          <p:cNvPr name="TextBox 14" id="14"/>
          <p:cNvSpPr txBox="true"/>
          <p:nvPr/>
        </p:nvSpPr>
        <p:spPr>
          <a:xfrm rot="0">
            <a:off x="12227128" y="5537476"/>
            <a:ext cx="6558441" cy="370522"/>
          </a:xfrm>
          <a:prstGeom prst="rect">
            <a:avLst/>
          </a:prstGeom>
        </p:spPr>
        <p:txBody>
          <a:bodyPr anchor="t" rtlCol="false" tIns="0" lIns="0" bIns="0" rIns="0">
            <a:spAutoFit/>
          </a:bodyPr>
          <a:lstStyle/>
          <a:p>
            <a:pPr algn="l">
              <a:lnSpc>
                <a:spcPts val="3022"/>
              </a:lnSpc>
            </a:pPr>
          </a:p>
        </p:txBody>
      </p:sp>
      <p:sp>
        <p:nvSpPr>
          <p:cNvPr name="TextBox 15" id="15"/>
          <p:cNvSpPr txBox="true"/>
          <p:nvPr/>
        </p:nvSpPr>
        <p:spPr>
          <a:xfrm rot="0">
            <a:off x="12227128" y="8542228"/>
            <a:ext cx="6558441" cy="370522"/>
          </a:xfrm>
          <a:prstGeom prst="rect">
            <a:avLst/>
          </a:prstGeom>
        </p:spPr>
        <p:txBody>
          <a:bodyPr anchor="t" rtlCol="false" tIns="0" lIns="0" bIns="0" rIns="0">
            <a:spAutoFit/>
          </a:bodyPr>
          <a:lstStyle/>
          <a:p>
            <a:pPr algn="l">
              <a:lnSpc>
                <a:spcPts val="3022"/>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92399" y="4919213"/>
            <a:ext cx="4503201" cy="4114800"/>
          </a:xfrm>
          <a:prstGeom prst="rect">
            <a:avLst/>
          </a:prstGeom>
        </p:spPr>
      </p:pic>
      <p:grpSp>
        <p:nvGrpSpPr>
          <p:cNvPr name="Group 3" id="3"/>
          <p:cNvGrpSpPr/>
          <p:nvPr/>
        </p:nvGrpSpPr>
        <p:grpSpPr>
          <a:xfrm rot="0">
            <a:off x="969289" y="164038"/>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Cost of Production</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8" id="8"/>
          <p:cNvSpPr txBox="true"/>
          <p:nvPr/>
        </p:nvSpPr>
        <p:spPr>
          <a:xfrm rot="0">
            <a:off x="0" y="1798112"/>
            <a:ext cx="17813547" cy="25006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Change in the cost of factors of production (FOPs) of the goods or services that firms produce is a very important factor influencing the supply.</a:t>
            </a:r>
          </a:p>
          <a:p>
            <a:pPr algn="ctr">
              <a:lnSpc>
                <a:spcPts val="3919"/>
              </a:lnSpc>
            </a:pPr>
          </a:p>
          <a:p>
            <a:pPr algn="ctr">
              <a:lnSpc>
                <a:spcPts val="3919"/>
              </a:lnSpc>
            </a:pPr>
            <a:r>
              <a:rPr lang="en-US" sz="2799">
                <a:solidFill>
                  <a:srgbClr val="000000"/>
                </a:solidFill>
                <a:latin typeface="Telegraf Bold"/>
              </a:rPr>
              <a:t>Example: </a:t>
            </a:r>
            <a:r>
              <a:rPr lang="en-US" sz="2799">
                <a:solidFill>
                  <a:srgbClr val="000000"/>
                </a:solidFill>
                <a:latin typeface="Telegraf"/>
              </a:rPr>
              <a:t>An increase in the price of flour or wheat, will likely decrease the supply of pizza</a:t>
            </a:r>
          </a:p>
          <a:p>
            <a:pPr algn="ctr">
              <a:lnSpc>
                <a:spcPts val="3919"/>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666775" y="5508053"/>
            <a:ext cx="4331368" cy="4114800"/>
          </a:xfrm>
          <a:prstGeom prst="rect">
            <a:avLst/>
          </a:prstGeom>
        </p:spPr>
      </p:pic>
      <p:grpSp>
        <p:nvGrpSpPr>
          <p:cNvPr name="Group 5" id="5"/>
          <p:cNvGrpSpPr/>
          <p:nvPr/>
        </p:nvGrpSpPr>
        <p:grpSpPr>
          <a:xfrm rot="0">
            <a:off x="969289" y="164038"/>
            <a:ext cx="16349422" cy="1729324"/>
            <a:chOff x="0" y="0"/>
            <a:chExt cx="21799229" cy="2305766"/>
          </a:xfrm>
        </p:grpSpPr>
        <p:sp>
          <p:nvSpPr>
            <p:cNvPr name="TextBox 6" id="6"/>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6 Shifters of Supply</a:t>
              </a:r>
            </a:p>
          </p:txBody>
        </p:sp>
        <p:sp>
          <p:nvSpPr>
            <p:cNvPr name="TextBox 7" id="7"/>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0" id="10"/>
          <p:cNvGrpSpPr/>
          <p:nvPr/>
        </p:nvGrpSpPr>
        <p:grpSpPr>
          <a:xfrm rot="0">
            <a:off x="1628240" y="3204475"/>
            <a:ext cx="9038535" cy="1357849"/>
            <a:chOff x="0" y="0"/>
            <a:chExt cx="12051380" cy="1810466"/>
          </a:xfrm>
        </p:grpSpPr>
        <p:sp>
          <p:nvSpPr>
            <p:cNvPr name="TextBox 11" id="11"/>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Cost of Resources/Inputs</a:t>
              </a:r>
            </a:p>
          </p:txBody>
        </p:sp>
        <p:sp>
          <p:nvSpPr>
            <p:cNvPr name="TextBox 12" id="12"/>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3" id="13"/>
          <p:cNvGrpSpPr/>
          <p:nvPr/>
        </p:nvGrpSpPr>
        <p:grpSpPr>
          <a:xfrm rot="0">
            <a:off x="1629694" y="5508053"/>
            <a:ext cx="9038535" cy="1357849"/>
            <a:chOff x="0" y="0"/>
            <a:chExt cx="12051380" cy="1810466"/>
          </a:xfrm>
        </p:grpSpPr>
        <p:sp>
          <p:nvSpPr>
            <p:cNvPr name="TextBox 14" id="14"/>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Technology</a:t>
              </a:r>
            </a:p>
          </p:txBody>
        </p:sp>
        <p:sp>
          <p:nvSpPr>
            <p:cNvPr name="TextBox 15" id="15"/>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42591" y="5523062"/>
            <a:ext cx="4402818" cy="4114800"/>
          </a:xfrm>
          <a:prstGeom prst="rect">
            <a:avLst/>
          </a:prstGeom>
        </p:spPr>
      </p:pic>
      <p:grpSp>
        <p:nvGrpSpPr>
          <p:cNvPr name="Group 3" id="3"/>
          <p:cNvGrpSpPr/>
          <p:nvPr/>
        </p:nvGrpSpPr>
        <p:grpSpPr>
          <a:xfrm rot="0">
            <a:off x="969289" y="164038"/>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Technology</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8" id="8"/>
          <p:cNvSpPr txBox="true"/>
          <p:nvPr/>
        </p:nvSpPr>
        <p:spPr>
          <a:xfrm rot="0">
            <a:off x="0" y="1798112"/>
            <a:ext cx="17813547" cy="20053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Improvements in a firm or industry's technology can increase the supply of a good or service by increasing productivity – the quantity of output per unit of input.</a:t>
            </a:r>
          </a:p>
          <a:p>
            <a:pPr algn="ctr">
              <a:lnSpc>
                <a:spcPts val="3919"/>
              </a:lnSpc>
            </a:pPr>
          </a:p>
          <a:p>
            <a:pPr algn="ctr">
              <a:lnSpc>
                <a:spcPts val="3919"/>
              </a:lnSpc>
            </a:pPr>
            <a:r>
              <a:rPr lang="en-US" sz="2799">
                <a:solidFill>
                  <a:srgbClr val="000000"/>
                </a:solidFill>
                <a:latin typeface="Telegraf Bold"/>
              </a:rPr>
              <a:t>Example: </a:t>
            </a:r>
            <a:r>
              <a:rPr lang="en-US" sz="2799">
                <a:solidFill>
                  <a:srgbClr val="000000"/>
                </a:solidFill>
                <a:latin typeface="Telegraf"/>
              </a:rPr>
              <a:t>The implementation of a tractor drastically increases the productivity on farms.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58169" y="2517650"/>
            <a:ext cx="17047548" cy="43872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Supply</a:t>
            </a:r>
          </a:p>
          <a:p>
            <a:pPr marL="680085" indent="-340042" lvl="1">
              <a:lnSpc>
                <a:spcPts val="4409"/>
              </a:lnSpc>
              <a:buFont typeface="Arial"/>
              <a:buChar char="•"/>
            </a:pPr>
            <a:r>
              <a:rPr lang="en-US" sz="3150">
                <a:solidFill>
                  <a:srgbClr val="000000"/>
                </a:solidFill>
                <a:latin typeface="Telegraf"/>
              </a:rPr>
              <a:t>Supply is defined as the quantity of a good or service that producers are willing and able to offer at various prices during a specific time period, ceteris paribus </a:t>
            </a: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77170" y="5630892"/>
            <a:ext cx="3852482" cy="4114800"/>
          </a:xfrm>
          <a:prstGeom prst="rect">
            <a:avLst/>
          </a:prstGeom>
        </p:spPr>
      </p:pic>
      <p:grpSp>
        <p:nvGrpSpPr>
          <p:cNvPr name="Group 4" id="4"/>
          <p:cNvGrpSpPr/>
          <p:nvPr/>
        </p:nvGrpSpPr>
        <p:grpSpPr>
          <a:xfrm rot="0">
            <a:off x="1028700" y="435901"/>
            <a:ext cx="16349422" cy="2186524"/>
            <a:chOff x="0" y="0"/>
            <a:chExt cx="21799229" cy="2915365"/>
          </a:xfrm>
        </p:grpSpPr>
        <p:sp>
          <p:nvSpPr>
            <p:cNvPr name="TextBox 5" id="5"/>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Definition</a:t>
              </a:r>
            </a:p>
          </p:txBody>
        </p:sp>
        <p:sp>
          <p:nvSpPr>
            <p:cNvPr name="TextBox 6" id="6"/>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29160" y="7392026"/>
            <a:ext cx="1199081" cy="186627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274060" y="3953882"/>
            <a:ext cx="7315200" cy="3438144"/>
          </a:xfrm>
          <a:prstGeom prst="rect">
            <a:avLst/>
          </a:prstGeom>
        </p:spPr>
      </p:pic>
      <p:grpSp>
        <p:nvGrpSpPr>
          <p:cNvPr name="Group 6" id="6"/>
          <p:cNvGrpSpPr/>
          <p:nvPr/>
        </p:nvGrpSpPr>
        <p:grpSpPr>
          <a:xfrm rot="0">
            <a:off x="969289" y="164038"/>
            <a:ext cx="16349422" cy="1729324"/>
            <a:chOff x="0" y="0"/>
            <a:chExt cx="21799229" cy="2305766"/>
          </a:xfrm>
        </p:grpSpPr>
        <p:sp>
          <p:nvSpPr>
            <p:cNvPr name="TextBox 7" id="7"/>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6 Shifters of Supply</a:t>
              </a:r>
            </a:p>
          </p:txBody>
        </p:sp>
        <p:sp>
          <p:nvSpPr>
            <p:cNvPr name="TextBox 8" id="8"/>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1" id="11"/>
          <p:cNvGrpSpPr/>
          <p:nvPr/>
        </p:nvGrpSpPr>
        <p:grpSpPr>
          <a:xfrm rot="0">
            <a:off x="1628240" y="3204475"/>
            <a:ext cx="9038535" cy="1357849"/>
            <a:chOff x="0" y="0"/>
            <a:chExt cx="12051380" cy="1810466"/>
          </a:xfrm>
        </p:grpSpPr>
        <p:sp>
          <p:nvSpPr>
            <p:cNvPr name="TextBox 12" id="12"/>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Cost of Resources/Inputs</a:t>
              </a:r>
            </a:p>
          </p:txBody>
        </p:sp>
        <p:sp>
          <p:nvSpPr>
            <p:cNvPr name="TextBox 13" id="13"/>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4" id="14"/>
          <p:cNvGrpSpPr/>
          <p:nvPr/>
        </p:nvGrpSpPr>
        <p:grpSpPr>
          <a:xfrm rot="0">
            <a:off x="1629694" y="5508053"/>
            <a:ext cx="9038535" cy="1357849"/>
            <a:chOff x="0" y="0"/>
            <a:chExt cx="12051380" cy="1810466"/>
          </a:xfrm>
        </p:grpSpPr>
        <p:sp>
          <p:nvSpPr>
            <p:cNvPr name="TextBox 15" id="15"/>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Technology</a:t>
              </a:r>
            </a:p>
          </p:txBody>
        </p:sp>
        <p:sp>
          <p:nvSpPr>
            <p:cNvPr name="TextBox 16" id="16"/>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7" id="17"/>
          <p:cNvGrpSpPr/>
          <p:nvPr/>
        </p:nvGrpSpPr>
        <p:grpSpPr>
          <a:xfrm rot="0">
            <a:off x="1629694" y="7900451"/>
            <a:ext cx="9038535" cy="1357849"/>
            <a:chOff x="0" y="0"/>
            <a:chExt cx="12051380" cy="1810466"/>
          </a:xfrm>
        </p:grpSpPr>
        <p:sp>
          <p:nvSpPr>
            <p:cNvPr name="TextBox 18" id="18"/>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Number of Firms/Sellers</a:t>
              </a:r>
            </a:p>
          </p:txBody>
        </p:sp>
        <p:sp>
          <p:nvSpPr>
            <p:cNvPr name="TextBox 19" id="19"/>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57716" y="6082665"/>
            <a:ext cx="4972568" cy="4114800"/>
          </a:xfrm>
          <a:prstGeom prst="rect">
            <a:avLst/>
          </a:prstGeom>
        </p:spPr>
      </p:pic>
      <p:grpSp>
        <p:nvGrpSpPr>
          <p:cNvPr name="Group 3" id="3"/>
          <p:cNvGrpSpPr/>
          <p:nvPr/>
        </p:nvGrpSpPr>
        <p:grpSpPr>
          <a:xfrm rot="0">
            <a:off x="969289" y="164038"/>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Number of Firms/Sellers</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8" id="8"/>
          <p:cNvSpPr txBox="true"/>
          <p:nvPr/>
        </p:nvSpPr>
        <p:spPr>
          <a:xfrm rot="0">
            <a:off x="0" y="1798112"/>
            <a:ext cx="17813547" cy="29959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As the market supply is the sum of all the individual supplies of a product, when the number of firms that offer the same good increases, the market supply also increases, shifting the supply curve of that good outwards (to the right).</a:t>
            </a:r>
          </a:p>
          <a:p>
            <a:pPr algn="ctr">
              <a:lnSpc>
                <a:spcPts val="3919"/>
              </a:lnSpc>
            </a:pPr>
          </a:p>
          <a:p>
            <a:pPr algn="ctr">
              <a:lnSpc>
                <a:spcPts val="3919"/>
              </a:lnSpc>
            </a:pPr>
            <a:r>
              <a:rPr lang="en-US" sz="2799">
                <a:solidFill>
                  <a:srgbClr val="000000"/>
                </a:solidFill>
                <a:latin typeface="Telegraf Bold"/>
              </a:rPr>
              <a:t>Example: </a:t>
            </a:r>
            <a:r>
              <a:rPr lang="en-US" sz="2799">
                <a:solidFill>
                  <a:srgbClr val="000000"/>
                </a:solidFill>
                <a:latin typeface="Telegraf"/>
              </a:rPr>
              <a:t>If there are 100 coffee shops in Daegu, Korea, each making 100 coffee's per</a:t>
            </a:r>
          </a:p>
          <a:p>
            <a:pPr algn="ctr">
              <a:lnSpc>
                <a:spcPts val="3919"/>
              </a:lnSpc>
            </a:pPr>
            <a:r>
              <a:rPr lang="en-US" sz="2799">
                <a:solidFill>
                  <a:srgbClr val="000000"/>
                </a:solidFill>
                <a:latin typeface="Telegraf"/>
              </a:rPr>
              <a:t>day, what happens to the supply if another 50 coffee shops open?</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29160" y="7392026"/>
            <a:ext cx="1199081" cy="186627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666775" y="2640869"/>
            <a:ext cx="1259181" cy="1818312"/>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735574" y="6562898"/>
            <a:ext cx="7315200" cy="3724102"/>
          </a:xfrm>
          <a:prstGeom prst="rect">
            <a:avLst/>
          </a:prstGeom>
        </p:spPr>
      </p:pic>
      <p:grpSp>
        <p:nvGrpSpPr>
          <p:cNvPr name="Group 7" id="7"/>
          <p:cNvGrpSpPr/>
          <p:nvPr/>
        </p:nvGrpSpPr>
        <p:grpSpPr>
          <a:xfrm rot="0">
            <a:off x="969289" y="164038"/>
            <a:ext cx="16349422" cy="1729324"/>
            <a:chOff x="0" y="0"/>
            <a:chExt cx="21799229" cy="2305766"/>
          </a:xfrm>
        </p:grpSpPr>
        <p:sp>
          <p:nvSpPr>
            <p:cNvPr name="TextBox 8" id="8"/>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6 Shifters of Supply</a:t>
              </a:r>
            </a:p>
          </p:txBody>
        </p:sp>
        <p:sp>
          <p:nvSpPr>
            <p:cNvPr name="TextBox 9" id="9"/>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1" id="11"/>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2" id="12"/>
          <p:cNvGrpSpPr/>
          <p:nvPr/>
        </p:nvGrpSpPr>
        <p:grpSpPr>
          <a:xfrm rot="0">
            <a:off x="1628240" y="3204475"/>
            <a:ext cx="9038535" cy="1357849"/>
            <a:chOff x="0" y="0"/>
            <a:chExt cx="12051380" cy="1810466"/>
          </a:xfrm>
        </p:grpSpPr>
        <p:sp>
          <p:nvSpPr>
            <p:cNvPr name="TextBox 13" id="13"/>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Cost of Resources/Inputs</a:t>
              </a:r>
            </a:p>
          </p:txBody>
        </p:sp>
        <p:sp>
          <p:nvSpPr>
            <p:cNvPr name="TextBox 14" id="14"/>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5" id="15"/>
          <p:cNvGrpSpPr/>
          <p:nvPr/>
        </p:nvGrpSpPr>
        <p:grpSpPr>
          <a:xfrm rot="0">
            <a:off x="1629694" y="5508053"/>
            <a:ext cx="9038535" cy="1357849"/>
            <a:chOff x="0" y="0"/>
            <a:chExt cx="12051380" cy="1810466"/>
          </a:xfrm>
        </p:grpSpPr>
        <p:sp>
          <p:nvSpPr>
            <p:cNvPr name="TextBox 16" id="16"/>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Technology</a:t>
              </a:r>
            </a:p>
          </p:txBody>
        </p:sp>
        <p:sp>
          <p:nvSpPr>
            <p:cNvPr name="TextBox 17" id="17"/>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8" id="18"/>
          <p:cNvGrpSpPr/>
          <p:nvPr/>
        </p:nvGrpSpPr>
        <p:grpSpPr>
          <a:xfrm rot="0">
            <a:off x="1629694" y="7900451"/>
            <a:ext cx="9038535" cy="1357849"/>
            <a:chOff x="0" y="0"/>
            <a:chExt cx="12051380" cy="1810466"/>
          </a:xfrm>
        </p:grpSpPr>
        <p:sp>
          <p:nvSpPr>
            <p:cNvPr name="TextBox 19" id="19"/>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Number of Firms/Sellers</a:t>
              </a:r>
            </a:p>
          </p:txBody>
        </p:sp>
        <p:sp>
          <p:nvSpPr>
            <p:cNvPr name="TextBox 20" id="20"/>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21" id="21"/>
          <p:cNvGrpSpPr/>
          <p:nvPr/>
        </p:nvGrpSpPr>
        <p:grpSpPr>
          <a:xfrm rot="0">
            <a:off x="12225675" y="2871100"/>
            <a:ext cx="6558441" cy="2024599"/>
            <a:chOff x="0" y="0"/>
            <a:chExt cx="8744588" cy="2699466"/>
          </a:xfrm>
        </p:grpSpPr>
        <p:sp>
          <p:nvSpPr>
            <p:cNvPr name="TextBox 22" id="22"/>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Future Expectations</a:t>
              </a:r>
            </a:p>
          </p:txBody>
        </p:sp>
        <p:sp>
          <p:nvSpPr>
            <p:cNvPr name="TextBox 23" id="23"/>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31184" y="7274297"/>
            <a:ext cx="2153561" cy="283363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442869" y="6082665"/>
            <a:ext cx="5607905" cy="4114800"/>
          </a:xfrm>
          <a:prstGeom prst="rect">
            <a:avLst/>
          </a:prstGeom>
        </p:spPr>
      </p:pic>
      <p:grpSp>
        <p:nvGrpSpPr>
          <p:cNvPr name="Group 4" id="4"/>
          <p:cNvGrpSpPr/>
          <p:nvPr/>
        </p:nvGrpSpPr>
        <p:grpSpPr>
          <a:xfrm rot="0">
            <a:off x="969289" y="164038"/>
            <a:ext cx="16349422" cy="1729324"/>
            <a:chOff x="0" y="0"/>
            <a:chExt cx="21799229" cy="2305766"/>
          </a:xfrm>
        </p:grpSpPr>
        <p:sp>
          <p:nvSpPr>
            <p:cNvPr name="TextBox 5" id="5"/>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Future Expectations</a:t>
              </a:r>
            </a:p>
          </p:txBody>
        </p:sp>
        <p:sp>
          <p:nvSpPr>
            <p:cNvPr name="TextBox 6" id="6"/>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9" id="9"/>
          <p:cNvSpPr txBox="true"/>
          <p:nvPr/>
        </p:nvSpPr>
        <p:spPr>
          <a:xfrm rot="0">
            <a:off x="1563542" y="2793792"/>
            <a:ext cx="9038535" cy="370522"/>
          </a:xfrm>
          <a:prstGeom prst="rect">
            <a:avLst/>
          </a:prstGeom>
        </p:spPr>
        <p:txBody>
          <a:bodyPr anchor="t" rtlCol="false" tIns="0" lIns="0" bIns="0" rIns="0">
            <a:spAutoFit/>
          </a:bodyPr>
          <a:lstStyle/>
          <a:p>
            <a:pPr algn="l">
              <a:lnSpc>
                <a:spcPts val="3022"/>
              </a:lnSpc>
            </a:pPr>
          </a:p>
        </p:txBody>
      </p:sp>
      <p:sp>
        <p:nvSpPr>
          <p:cNvPr name="TextBox 10" id="10"/>
          <p:cNvSpPr txBox="true"/>
          <p:nvPr/>
        </p:nvSpPr>
        <p:spPr>
          <a:xfrm rot="0">
            <a:off x="12227128" y="5537476"/>
            <a:ext cx="6558441" cy="370522"/>
          </a:xfrm>
          <a:prstGeom prst="rect">
            <a:avLst/>
          </a:prstGeom>
        </p:spPr>
        <p:txBody>
          <a:bodyPr anchor="t" rtlCol="false" tIns="0" lIns="0" bIns="0" rIns="0">
            <a:spAutoFit/>
          </a:bodyPr>
          <a:lstStyle/>
          <a:p>
            <a:pPr algn="l">
              <a:lnSpc>
                <a:spcPts val="3022"/>
              </a:lnSpc>
            </a:pPr>
          </a:p>
        </p:txBody>
      </p:sp>
      <p:sp>
        <p:nvSpPr>
          <p:cNvPr name="TextBox 11" id="11"/>
          <p:cNvSpPr txBox="true"/>
          <p:nvPr/>
        </p:nvSpPr>
        <p:spPr>
          <a:xfrm rot="0">
            <a:off x="2272016" y="1798112"/>
            <a:ext cx="13269516"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Expecta</a:t>
            </a:r>
            <a:r>
              <a:rPr lang="en-US" sz="2799">
                <a:solidFill>
                  <a:srgbClr val="000000"/>
                </a:solidFill>
                <a:latin typeface="Telegraf"/>
              </a:rPr>
              <a:t>ti</a:t>
            </a:r>
            <a:r>
              <a:rPr lang="en-US" sz="2799">
                <a:solidFill>
                  <a:srgbClr val="000000"/>
                </a:solidFill>
                <a:latin typeface="Telegraf"/>
              </a:rPr>
              <a:t>ons ab</a:t>
            </a:r>
            <a:r>
              <a:rPr lang="en-US" sz="2799">
                <a:solidFill>
                  <a:srgbClr val="000000"/>
                </a:solidFill>
                <a:latin typeface="Telegraf"/>
              </a:rPr>
              <a:t>o</a:t>
            </a:r>
            <a:r>
              <a:rPr lang="en-US" sz="2799">
                <a:solidFill>
                  <a:srgbClr val="000000"/>
                </a:solidFill>
                <a:latin typeface="Telegraf"/>
              </a:rPr>
              <a:t>u</a:t>
            </a:r>
            <a:r>
              <a:rPr lang="en-US" sz="2799">
                <a:solidFill>
                  <a:srgbClr val="000000"/>
                </a:solidFill>
                <a:latin typeface="Telegraf"/>
              </a:rPr>
              <a:t>t the future can also affe</a:t>
            </a:r>
            <a:r>
              <a:rPr lang="en-US" sz="2799">
                <a:solidFill>
                  <a:srgbClr val="000000"/>
                </a:solidFill>
                <a:latin typeface="Telegraf"/>
              </a:rPr>
              <a:t>ct</a:t>
            </a:r>
            <a:r>
              <a:rPr lang="en-US" sz="2799">
                <a:solidFill>
                  <a:srgbClr val="000000"/>
                </a:solidFill>
                <a:latin typeface="Telegraf"/>
              </a:rPr>
              <a:t> the supply for</a:t>
            </a:r>
            <a:r>
              <a:rPr lang="en-US" sz="2799">
                <a:solidFill>
                  <a:srgbClr val="000000"/>
                </a:solidFill>
                <a:latin typeface="Telegraf"/>
              </a:rPr>
              <a:t> g</a:t>
            </a:r>
            <a:r>
              <a:rPr lang="en-US" sz="2799">
                <a:solidFill>
                  <a:srgbClr val="000000"/>
                </a:solidFill>
                <a:latin typeface="Telegraf"/>
              </a:rPr>
              <a:t>oods and s</a:t>
            </a:r>
            <a:r>
              <a:rPr lang="en-US" sz="2799">
                <a:solidFill>
                  <a:srgbClr val="000000"/>
                </a:solidFill>
                <a:latin typeface="Telegraf"/>
              </a:rPr>
              <a:t>e</a:t>
            </a:r>
            <a:r>
              <a:rPr lang="en-US" sz="2799">
                <a:solidFill>
                  <a:srgbClr val="000000"/>
                </a:solidFill>
                <a:latin typeface="Telegraf"/>
              </a:rPr>
              <a:t>rvices.</a:t>
            </a:r>
          </a:p>
          <a:p>
            <a:pPr algn="ctr">
              <a:lnSpc>
                <a:spcPts val="3919"/>
              </a:lnSpc>
            </a:pPr>
          </a:p>
        </p:txBody>
      </p:sp>
      <p:grpSp>
        <p:nvGrpSpPr>
          <p:cNvPr name="Group 12" id="12"/>
          <p:cNvGrpSpPr/>
          <p:nvPr/>
        </p:nvGrpSpPr>
        <p:grpSpPr>
          <a:xfrm rot="0">
            <a:off x="404467" y="2812842"/>
            <a:ext cx="6903497" cy="1237199"/>
            <a:chOff x="0" y="0"/>
            <a:chExt cx="9204663" cy="1649599"/>
          </a:xfrm>
        </p:grpSpPr>
        <p:sp>
          <p:nvSpPr>
            <p:cNvPr name="TextBox 13" id="13"/>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Future Price</a:t>
              </a:r>
            </a:p>
          </p:txBody>
        </p:sp>
        <p:sp>
          <p:nvSpPr>
            <p:cNvPr name="TextBox 14" id="14"/>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grpSp>
        <p:nvGrpSpPr>
          <p:cNvPr name="Group 15" id="15"/>
          <p:cNvGrpSpPr/>
          <p:nvPr/>
        </p:nvGrpSpPr>
        <p:grpSpPr>
          <a:xfrm rot="0">
            <a:off x="9881350" y="2812842"/>
            <a:ext cx="6903497" cy="1237199"/>
            <a:chOff x="0" y="0"/>
            <a:chExt cx="9204663" cy="1649599"/>
          </a:xfrm>
        </p:grpSpPr>
        <p:sp>
          <p:nvSpPr>
            <p:cNvPr name="TextBox 16" id="16"/>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Future Economy</a:t>
              </a:r>
            </a:p>
          </p:txBody>
        </p:sp>
        <p:sp>
          <p:nvSpPr>
            <p:cNvPr name="TextBox 17" id="17"/>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sp>
        <p:nvSpPr>
          <p:cNvPr name="TextBox 18" id="18"/>
          <p:cNvSpPr txBox="true"/>
          <p:nvPr/>
        </p:nvSpPr>
        <p:spPr>
          <a:xfrm rot="0">
            <a:off x="964002" y="3528211"/>
            <a:ext cx="5678342" cy="44818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If firms expect prices of the products they sell to increase in the near future, they might withhold part of their current production from the market (by not offering it for sale and storing it, also called hoarding ) in the hope of being able to sell more at a higher price in the future .</a:t>
            </a:r>
          </a:p>
        </p:txBody>
      </p:sp>
      <p:sp>
        <p:nvSpPr>
          <p:cNvPr name="TextBox 19" id="19"/>
          <p:cNvSpPr txBox="true"/>
          <p:nvPr/>
        </p:nvSpPr>
        <p:spPr>
          <a:xfrm rot="0">
            <a:off x="10493927" y="3514102"/>
            <a:ext cx="5678342" cy="2110740"/>
          </a:xfrm>
          <a:prstGeom prst="rect">
            <a:avLst/>
          </a:prstGeom>
        </p:spPr>
        <p:txBody>
          <a:bodyPr anchor="t" rtlCol="false" tIns="0" lIns="0" bIns="0" rIns="0">
            <a:spAutoFit/>
          </a:bodyPr>
          <a:lstStyle/>
          <a:p>
            <a:pPr algn="ctr">
              <a:lnSpc>
                <a:spcPts val="3359"/>
              </a:lnSpc>
            </a:pPr>
            <a:r>
              <a:rPr lang="en-US" sz="2400">
                <a:solidFill>
                  <a:srgbClr val="000000"/>
                </a:solidFill>
                <a:latin typeface="Telegraf"/>
              </a:rPr>
              <a:t>If producers expect the economy to do well, they will expect that people will have more money to spend and that the consumption of goods and services will increase.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29160" y="7392026"/>
            <a:ext cx="1199081" cy="186627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666775" y="2640869"/>
            <a:ext cx="1259181" cy="1818312"/>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627813" y="5025191"/>
            <a:ext cx="1337105" cy="1889901"/>
          </a:xfrm>
          <a:prstGeom prst="rect">
            <a:avLst/>
          </a:prstGeom>
        </p:spPr>
      </p:pic>
      <p:grpSp>
        <p:nvGrpSpPr>
          <p:cNvPr name="Group 7" id="7"/>
          <p:cNvGrpSpPr/>
          <p:nvPr/>
        </p:nvGrpSpPr>
        <p:grpSpPr>
          <a:xfrm rot="0">
            <a:off x="969289" y="164038"/>
            <a:ext cx="16349422" cy="1729324"/>
            <a:chOff x="0" y="0"/>
            <a:chExt cx="21799229" cy="2305766"/>
          </a:xfrm>
        </p:grpSpPr>
        <p:sp>
          <p:nvSpPr>
            <p:cNvPr name="TextBox 8" id="8"/>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6 Shifters of Supply</a:t>
              </a:r>
            </a:p>
          </p:txBody>
        </p:sp>
        <p:sp>
          <p:nvSpPr>
            <p:cNvPr name="TextBox 9" id="9"/>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1" id="11"/>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2" id="12"/>
          <p:cNvGrpSpPr/>
          <p:nvPr/>
        </p:nvGrpSpPr>
        <p:grpSpPr>
          <a:xfrm rot="0">
            <a:off x="1628240" y="3204475"/>
            <a:ext cx="9038535" cy="1357849"/>
            <a:chOff x="0" y="0"/>
            <a:chExt cx="12051380" cy="1810466"/>
          </a:xfrm>
        </p:grpSpPr>
        <p:sp>
          <p:nvSpPr>
            <p:cNvPr name="TextBox 13" id="13"/>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Cost of Resources/Inputs</a:t>
              </a:r>
            </a:p>
          </p:txBody>
        </p:sp>
        <p:sp>
          <p:nvSpPr>
            <p:cNvPr name="TextBox 14" id="14"/>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5" id="15"/>
          <p:cNvGrpSpPr/>
          <p:nvPr/>
        </p:nvGrpSpPr>
        <p:grpSpPr>
          <a:xfrm rot="0">
            <a:off x="1629694" y="5508053"/>
            <a:ext cx="9038535" cy="1357849"/>
            <a:chOff x="0" y="0"/>
            <a:chExt cx="12051380" cy="1810466"/>
          </a:xfrm>
        </p:grpSpPr>
        <p:sp>
          <p:nvSpPr>
            <p:cNvPr name="TextBox 16" id="16"/>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Technology</a:t>
              </a:r>
            </a:p>
          </p:txBody>
        </p:sp>
        <p:sp>
          <p:nvSpPr>
            <p:cNvPr name="TextBox 17" id="17"/>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8" id="18"/>
          <p:cNvGrpSpPr/>
          <p:nvPr/>
        </p:nvGrpSpPr>
        <p:grpSpPr>
          <a:xfrm rot="0">
            <a:off x="1629694" y="7900451"/>
            <a:ext cx="9038535" cy="1357849"/>
            <a:chOff x="0" y="0"/>
            <a:chExt cx="12051380" cy="1810466"/>
          </a:xfrm>
        </p:grpSpPr>
        <p:sp>
          <p:nvSpPr>
            <p:cNvPr name="TextBox 19" id="19"/>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Number of Firms/Sellers</a:t>
              </a:r>
            </a:p>
          </p:txBody>
        </p:sp>
        <p:sp>
          <p:nvSpPr>
            <p:cNvPr name="TextBox 20" id="20"/>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21" id="21"/>
          <p:cNvGrpSpPr/>
          <p:nvPr/>
        </p:nvGrpSpPr>
        <p:grpSpPr>
          <a:xfrm rot="0">
            <a:off x="12225675" y="2871100"/>
            <a:ext cx="6558441" cy="2024599"/>
            <a:chOff x="0" y="0"/>
            <a:chExt cx="8744588" cy="2699466"/>
          </a:xfrm>
        </p:grpSpPr>
        <p:sp>
          <p:nvSpPr>
            <p:cNvPr name="TextBox 22" id="22"/>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Future Expectations</a:t>
              </a:r>
            </a:p>
          </p:txBody>
        </p:sp>
        <p:sp>
          <p:nvSpPr>
            <p:cNvPr name="TextBox 23" id="23"/>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grpSp>
        <p:nvGrpSpPr>
          <p:cNvPr name="Group 24" id="24"/>
          <p:cNvGrpSpPr/>
          <p:nvPr/>
        </p:nvGrpSpPr>
        <p:grpSpPr>
          <a:xfrm rot="0">
            <a:off x="12225675" y="5025191"/>
            <a:ext cx="6558441" cy="2024599"/>
            <a:chOff x="0" y="0"/>
            <a:chExt cx="8744588" cy="2699466"/>
          </a:xfrm>
        </p:grpSpPr>
        <p:sp>
          <p:nvSpPr>
            <p:cNvPr name="TextBox 25" id="25"/>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Price of Related Goods</a:t>
              </a:r>
            </a:p>
          </p:txBody>
        </p:sp>
        <p:sp>
          <p:nvSpPr>
            <p:cNvPr name="TextBox 26" id="26"/>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968380" y="7433316"/>
            <a:ext cx="874132" cy="250647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239567" y="7279396"/>
            <a:ext cx="2814312" cy="281431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220512" y="8040101"/>
            <a:ext cx="1292901" cy="1292901"/>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34873" y="8568077"/>
            <a:ext cx="1268832" cy="1371710"/>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639639" y="8736220"/>
            <a:ext cx="1268832" cy="1371710"/>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28240" y="8647147"/>
            <a:ext cx="1268832" cy="1371710"/>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908471" y="8568077"/>
            <a:ext cx="1268832" cy="1371710"/>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10800000">
            <a:off x="3392963" y="7791797"/>
            <a:ext cx="2235982" cy="1117991"/>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true" rot="-10800000">
            <a:off x="3392963" y="8989939"/>
            <a:ext cx="2235982" cy="1117991"/>
          </a:xfrm>
          <a:prstGeom prst="rect">
            <a:avLst/>
          </a:prstGeom>
        </p:spPr>
      </p:pic>
      <p:pic>
        <p:nvPicPr>
          <p:cNvPr name="Picture 11" id="1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6001187" y="7217914"/>
            <a:ext cx="2004966" cy="1468637"/>
          </a:xfrm>
          <a:prstGeom prst="rect">
            <a:avLst/>
          </a:prstGeom>
        </p:spPr>
      </p:pic>
      <p:pic>
        <p:nvPicPr>
          <p:cNvPr name="Picture 12" id="12"/>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6001187" y="8818363"/>
            <a:ext cx="1720219" cy="1468637"/>
          </a:xfrm>
          <a:prstGeom prst="rect">
            <a:avLst/>
          </a:prstGeom>
        </p:spPr>
      </p:pic>
      <p:pic>
        <p:nvPicPr>
          <p:cNvPr name="Picture 13" id="13"/>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0">
            <a:off x="7408940" y="8431576"/>
            <a:ext cx="1497833" cy="1855424"/>
          </a:xfrm>
          <a:prstGeom prst="rect">
            <a:avLst/>
          </a:prstGeom>
        </p:spPr>
      </p:pic>
      <p:grpSp>
        <p:nvGrpSpPr>
          <p:cNvPr name="Group 14" id="14"/>
          <p:cNvGrpSpPr/>
          <p:nvPr/>
        </p:nvGrpSpPr>
        <p:grpSpPr>
          <a:xfrm rot="0">
            <a:off x="969289" y="164038"/>
            <a:ext cx="16349422" cy="1729324"/>
            <a:chOff x="0" y="0"/>
            <a:chExt cx="21799229" cy="2305766"/>
          </a:xfrm>
        </p:grpSpPr>
        <p:sp>
          <p:nvSpPr>
            <p:cNvPr name="TextBox 15" id="15"/>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Related Goods</a:t>
              </a:r>
            </a:p>
          </p:txBody>
        </p:sp>
        <p:sp>
          <p:nvSpPr>
            <p:cNvPr name="TextBox 16" id="16"/>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17" id="1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8" id="18"/>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19" id="19"/>
          <p:cNvSpPr txBox="true"/>
          <p:nvPr/>
        </p:nvSpPr>
        <p:spPr>
          <a:xfrm rot="0">
            <a:off x="1628240" y="4191802"/>
            <a:ext cx="9038535" cy="370522"/>
          </a:xfrm>
          <a:prstGeom prst="rect">
            <a:avLst/>
          </a:prstGeom>
        </p:spPr>
        <p:txBody>
          <a:bodyPr anchor="t" rtlCol="false" tIns="0" lIns="0" bIns="0" rIns="0">
            <a:spAutoFit/>
          </a:bodyPr>
          <a:lstStyle/>
          <a:p>
            <a:pPr algn="l">
              <a:lnSpc>
                <a:spcPts val="3022"/>
              </a:lnSpc>
            </a:pPr>
          </a:p>
        </p:txBody>
      </p:sp>
      <p:sp>
        <p:nvSpPr>
          <p:cNvPr name="TextBox 20" id="20"/>
          <p:cNvSpPr txBox="true"/>
          <p:nvPr/>
        </p:nvSpPr>
        <p:spPr>
          <a:xfrm rot="0">
            <a:off x="12227128" y="5537476"/>
            <a:ext cx="6558441" cy="370522"/>
          </a:xfrm>
          <a:prstGeom prst="rect">
            <a:avLst/>
          </a:prstGeom>
        </p:spPr>
        <p:txBody>
          <a:bodyPr anchor="t" rtlCol="false" tIns="0" lIns="0" bIns="0" rIns="0">
            <a:spAutoFit/>
          </a:bodyPr>
          <a:lstStyle/>
          <a:p>
            <a:pPr algn="l">
              <a:lnSpc>
                <a:spcPts val="3022"/>
              </a:lnSpc>
            </a:pPr>
          </a:p>
        </p:txBody>
      </p:sp>
      <p:sp>
        <p:nvSpPr>
          <p:cNvPr name="TextBox 21" id="21"/>
          <p:cNvSpPr txBox="true"/>
          <p:nvPr/>
        </p:nvSpPr>
        <p:spPr>
          <a:xfrm rot="0">
            <a:off x="0" y="1798112"/>
            <a:ext cx="17813547" cy="15100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Just a</a:t>
            </a:r>
            <a:r>
              <a:rPr lang="en-US" sz="2799">
                <a:solidFill>
                  <a:srgbClr val="000000"/>
                </a:solidFill>
                <a:latin typeface="Telegraf"/>
              </a:rPr>
              <a:t>s</a:t>
            </a:r>
            <a:r>
              <a:rPr lang="en-US" sz="2799">
                <a:solidFill>
                  <a:srgbClr val="000000"/>
                </a:solidFill>
                <a:latin typeface="Telegraf"/>
              </a:rPr>
              <a:t> con</a:t>
            </a:r>
            <a:r>
              <a:rPr lang="en-US" sz="2799">
                <a:solidFill>
                  <a:srgbClr val="000000"/>
                </a:solidFill>
                <a:latin typeface="Telegraf"/>
              </a:rPr>
              <a:t>su</a:t>
            </a:r>
            <a:r>
              <a:rPr lang="en-US" sz="2799">
                <a:solidFill>
                  <a:srgbClr val="000000"/>
                </a:solidFill>
                <a:latin typeface="Telegraf"/>
              </a:rPr>
              <a:t>m</a:t>
            </a:r>
            <a:r>
              <a:rPr lang="en-US" sz="2799">
                <a:solidFill>
                  <a:srgbClr val="000000"/>
                </a:solidFill>
                <a:latin typeface="Telegraf"/>
              </a:rPr>
              <a:t>e</a:t>
            </a:r>
            <a:r>
              <a:rPr lang="en-US" sz="2799">
                <a:solidFill>
                  <a:srgbClr val="000000"/>
                </a:solidFill>
                <a:latin typeface="Telegraf"/>
              </a:rPr>
              <a:t>rs have</a:t>
            </a:r>
            <a:r>
              <a:rPr lang="en-US" sz="2799">
                <a:solidFill>
                  <a:srgbClr val="000000"/>
                </a:solidFill>
                <a:latin typeface="Telegraf"/>
              </a:rPr>
              <a:t> the c</a:t>
            </a:r>
            <a:r>
              <a:rPr lang="en-US" sz="2799">
                <a:solidFill>
                  <a:srgbClr val="000000"/>
                </a:solidFill>
                <a:latin typeface="Telegraf"/>
              </a:rPr>
              <a:t>h</a:t>
            </a:r>
            <a:r>
              <a:rPr lang="en-US" sz="2799">
                <a:solidFill>
                  <a:srgbClr val="000000"/>
                </a:solidFill>
                <a:latin typeface="Telegraf"/>
              </a:rPr>
              <a:t>o</a:t>
            </a:r>
            <a:r>
              <a:rPr lang="en-US" sz="2799">
                <a:solidFill>
                  <a:srgbClr val="000000"/>
                </a:solidFill>
                <a:latin typeface="Telegraf"/>
              </a:rPr>
              <a:t>ic</a:t>
            </a:r>
            <a:r>
              <a:rPr lang="en-US" sz="2799">
                <a:solidFill>
                  <a:srgbClr val="000000"/>
                </a:solidFill>
                <a:latin typeface="Telegraf"/>
              </a:rPr>
              <a:t>e of what alternative good to purchase when the price of one changes, producers have</a:t>
            </a:r>
            <a:r>
              <a:rPr lang="en-US" sz="2799">
                <a:solidFill>
                  <a:srgbClr val="000000"/>
                </a:solidFill>
                <a:latin typeface="Telegraf"/>
              </a:rPr>
              <a:t> </a:t>
            </a:r>
            <a:r>
              <a:rPr lang="en-US" sz="2799">
                <a:solidFill>
                  <a:srgbClr val="000000"/>
                </a:solidFill>
                <a:latin typeface="Telegraf"/>
              </a:rPr>
              <a:t>a </a:t>
            </a:r>
            <a:r>
              <a:rPr lang="en-US" sz="2799">
                <a:solidFill>
                  <a:srgbClr val="000000"/>
                </a:solidFill>
                <a:latin typeface="Telegraf"/>
              </a:rPr>
              <a:t>choice as</a:t>
            </a:r>
            <a:r>
              <a:rPr lang="en-US" sz="2799">
                <a:solidFill>
                  <a:srgbClr val="000000"/>
                </a:solidFill>
                <a:latin typeface="Telegraf"/>
              </a:rPr>
              <a:t> to what good</a:t>
            </a:r>
            <a:r>
              <a:rPr lang="en-US" sz="2799">
                <a:solidFill>
                  <a:srgbClr val="000000"/>
                </a:solidFill>
                <a:latin typeface="Telegraf"/>
              </a:rPr>
              <a:t> to pr</a:t>
            </a:r>
            <a:r>
              <a:rPr lang="en-US" sz="2799">
                <a:solidFill>
                  <a:srgbClr val="000000"/>
                </a:solidFill>
                <a:latin typeface="Telegraf"/>
              </a:rPr>
              <a:t>oduc</a:t>
            </a:r>
            <a:r>
              <a:rPr lang="en-US" sz="2799">
                <a:solidFill>
                  <a:srgbClr val="000000"/>
                </a:solidFill>
                <a:latin typeface="Telegraf"/>
              </a:rPr>
              <a:t>e</a:t>
            </a:r>
            <a:r>
              <a:rPr lang="en-US" sz="2799">
                <a:solidFill>
                  <a:srgbClr val="000000"/>
                </a:solidFill>
                <a:latin typeface="Telegraf"/>
              </a:rPr>
              <a:t>.</a:t>
            </a:r>
          </a:p>
          <a:p>
            <a:pPr algn="ctr">
              <a:lnSpc>
                <a:spcPts val="3919"/>
              </a:lnSpc>
            </a:pPr>
          </a:p>
        </p:txBody>
      </p:sp>
      <p:grpSp>
        <p:nvGrpSpPr>
          <p:cNvPr name="Group 22" id="22"/>
          <p:cNvGrpSpPr/>
          <p:nvPr/>
        </p:nvGrpSpPr>
        <p:grpSpPr>
          <a:xfrm rot="0">
            <a:off x="469166" y="4210852"/>
            <a:ext cx="6903497" cy="1237199"/>
            <a:chOff x="0" y="0"/>
            <a:chExt cx="9204663" cy="1649599"/>
          </a:xfrm>
        </p:grpSpPr>
        <p:sp>
          <p:nvSpPr>
            <p:cNvPr name="TextBox 23" id="23"/>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Joint Supply</a:t>
              </a:r>
            </a:p>
          </p:txBody>
        </p:sp>
        <p:sp>
          <p:nvSpPr>
            <p:cNvPr name="TextBox 24" id="24"/>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grpSp>
        <p:nvGrpSpPr>
          <p:cNvPr name="Group 25" id="25"/>
          <p:cNvGrpSpPr/>
          <p:nvPr/>
        </p:nvGrpSpPr>
        <p:grpSpPr>
          <a:xfrm rot="0">
            <a:off x="10415214" y="4117121"/>
            <a:ext cx="6903497" cy="1808699"/>
            <a:chOff x="0" y="0"/>
            <a:chExt cx="9204663" cy="2411599"/>
          </a:xfrm>
        </p:grpSpPr>
        <p:sp>
          <p:nvSpPr>
            <p:cNvPr name="TextBox 26" id="26"/>
            <p:cNvSpPr txBox="true"/>
            <p:nvPr/>
          </p:nvSpPr>
          <p:spPr>
            <a:xfrm rot="0">
              <a:off x="0" y="114300"/>
              <a:ext cx="9204663" cy="1612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Competitive supply</a:t>
              </a:r>
            </a:p>
            <a:p>
              <a:pPr algn="ctr">
                <a:lnSpc>
                  <a:spcPts val="4559"/>
                </a:lnSpc>
              </a:pPr>
            </a:p>
          </p:txBody>
        </p:sp>
        <p:sp>
          <p:nvSpPr>
            <p:cNvPr name="TextBox 27" id="27"/>
            <p:cNvSpPr txBox="true"/>
            <p:nvPr/>
          </p:nvSpPr>
          <p:spPr>
            <a:xfrm rot="0">
              <a:off x="0" y="1923919"/>
              <a:ext cx="9204663" cy="487680"/>
            </a:xfrm>
            <a:prstGeom prst="rect">
              <a:avLst/>
            </a:prstGeom>
          </p:spPr>
          <p:txBody>
            <a:bodyPr anchor="t" rtlCol="false" tIns="0" lIns="0" bIns="0" rIns="0">
              <a:spAutoFit/>
            </a:bodyPr>
            <a:lstStyle/>
            <a:p>
              <a:pPr algn="l">
                <a:lnSpc>
                  <a:spcPts val="3022"/>
                </a:lnSpc>
              </a:pPr>
            </a:p>
          </p:txBody>
        </p:sp>
      </p:grpSp>
      <p:sp>
        <p:nvSpPr>
          <p:cNvPr name="TextBox 28" id="28"/>
          <p:cNvSpPr txBox="true"/>
          <p:nvPr/>
        </p:nvSpPr>
        <p:spPr>
          <a:xfrm rot="0">
            <a:off x="639639" y="4945270"/>
            <a:ext cx="6562550" cy="2203450"/>
          </a:xfrm>
          <a:prstGeom prst="rect">
            <a:avLst/>
          </a:prstGeom>
        </p:spPr>
        <p:txBody>
          <a:bodyPr anchor="t" rtlCol="false" tIns="0" lIns="0" bIns="0" rIns="0">
            <a:spAutoFit/>
          </a:bodyPr>
          <a:lstStyle/>
          <a:p>
            <a:pPr algn="ctr">
              <a:lnSpc>
                <a:spcPts val="3500"/>
              </a:lnSpc>
            </a:pPr>
            <a:r>
              <a:rPr lang="en-US" sz="2500">
                <a:solidFill>
                  <a:srgbClr val="000000"/>
                </a:solidFill>
                <a:latin typeface="Telegraf"/>
              </a:rPr>
              <a:t>when two or more goods are derived from the same product, so that it is not possible to produce more of one without producing more of the other. The second good is often called a </a:t>
            </a:r>
            <a:r>
              <a:rPr lang="en-US" sz="2500">
                <a:solidFill>
                  <a:srgbClr val="009640"/>
                </a:solidFill>
                <a:latin typeface="Telegraf Bold"/>
              </a:rPr>
              <a:t>by-product</a:t>
            </a:r>
          </a:p>
        </p:txBody>
      </p:sp>
      <p:sp>
        <p:nvSpPr>
          <p:cNvPr name="TextBox 29" id="29"/>
          <p:cNvSpPr txBox="true"/>
          <p:nvPr/>
        </p:nvSpPr>
        <p:spPr>
          <a:xfrm rot="0">
            <a:off x="11027791" y="4945270"/>
            <a:ext cx="6231509" cy="1691640"/>
          </a:xfrm>
          <a:prstGeom prst="rect">
            <a:avLst/>
          </a:prstGeom>
        </p:spPr>
        <p:txBody>
          <a:bodyPr anchor="t" rtlCol="false" tIns="0" lIns="0" bIns="0" rIns="0">
            <a:spAutoFit/>
          </a:bodyPr>
          <a:lstStyle/>
          <a:p>
            <a:pPr algn="ctr">
              <a:lnSpc>
                <a:spcPts val="3360"/>
              </a:lnSpc>
            </a:pPr>
            <a:r>
              <a:rPr lang="en-US" sz="2400">
                <a:solidFill>
                  <a:srgbClr val="000000"/>
                </a:solidFill>
                <a:latin typeface="Telegraf"/>
              </a:rPr>
              <a:t>when the production of two goods uses similar resources and processes. When a supplier produces more of one good, it means producing less of the other.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6712" y="2932441"/>
            <a:ext cx="871988" cy="16298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52539" y="5143500"/>
            <a:ext cx="1140766" cy="1653283"/>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29160" y="7392026"/>
            <a:ext cx="1199081" cy="186627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666775" y="2640869"/>
            <a:ext cx="1259181" cy="1818312"/>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627813" y="5025191"/>
            <a:ext cx="1337105" cy="1889901"/>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0774795" y="7392026"/>
            <a:ext cx="1190123" cy="1855943"/>
          </a:xfrm>
          <a:prstGeom prst="rect">
            <a:avLst/>
          </a:prstGeom>
        </p:spPr>
      </p:pic>
      <p:grpSp>
        <p:nvGrpSpPr>
          <p:cNvPr name="Group 8" id="8"/>
          <p:cNvGrpSpPr/>
          <p:nvPr/>
        </p:nvGrpSpPr>
        <p:grpSpPr>
          <a:xfrm rot="0">
            <a:off x="969289" y="164038"/>
            <a:ext cx="16349422" cy="1729324"/>
            <a:chOff x="0" y="0"/>
            <a:chExt cx="21799229" cy="2305766"/>
          </a:xfrm>
        </p:grpSpPr>
        <p:sp>
          <p:nvSpPr>
            <p:cNvPr name="TextBox 9" id="9"/>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6 Shifters of Supply</a:t>
              </a:r>
            </a:p>
          </p:txBody>
        </p:sp>
        <p:sp>
          <p:nvSpPr>
            <p:cNvPr name="TextBox 10" id="10"/>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11" id="11"/>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2" id="12"/>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grpSp>
        <p:nvGrpSpPr>
          <p:cNvPr name="Group 13" id="13"/>
          <p:cNvGrpSpPr/>
          <p:nvPr/>
        </p:nvGrpSpPr>
        <p:grpSpPr>
          <a:xfrm rot="0">
            <a:off x="1628240" y="3204475"/>
            <a:ext cx="9038535" cy="1357849"/>
            <a:chOff x="0" y="0"/>
            <a:chExt cx="12051380" cy="1810466"/>
          </a:xfrm>
        </p:grpSpPr>
        <p:sp>
          <p:nvSpPr>
            <p:cNvPr name="TextBox 14" id="14"/>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Cost of Resources/Inputs</a:t>
              </a:r>
            </a:p>
          </p:txBody>
        </p:sp>
        <p:sp>
          <p:nvSpPr>
            <p:cNvPr name="TextBox 15" id="15"/>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6" id="16"/>
          <p:cNvGrpSpPr/>
          <p:nvPr/>
        </p:nvGrpSpPr>
        <p:grpSpPr>
          <a:xfrm rot="0">
            <a:off x="1629694" y="5508053"/>
            <a:ext cx="9038535" cy="1357849"/>
            <a:chOff x="0" y="0"/>
            <a:chExt cx="12051380" cy="1810466"/>
          </a:xfrm>
        </p:grpSpPr>
        <p:sp>
          <p:nvSpPr>
            <p:cNvPr name="TextBox 17" id="17"/>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Technology</a:t>
              </a:r>
            </a:p>
          </p:txBody>
        </p:sp>
        <p:sp>
          <p:nvSpPr>
            <p:cNvPr name="TextBox 18" id="18"/>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19" id="19"/>
          <p:cNvGrpSpPr/>
          <p:nvPr/>
        </p:nvGrpSpPr>
        <p:grpSpPr>
          <a:xfrm rot="0">
            <a:off x="1629694" y="7900451"/>
            <a:ext cx="9038535" cy="1357849"/>
            <a:chOff x="0" y="0"/>
            <a:chExt cx="12051380" cy="1810466"/>
          </a:xfrm>
        </p:grpSpPr>
        <p:sp>
          <p:nvSpPr>
            <p:cNvPr name="TextBox 20" id="20"/>
            <p:cNvSpPr txBox="true"/>
            <p:nvPr/>
          </p:nvSpPr>
          <p:spPr>
            <a:xfrm rot="0">
              <a:off x="0" y="133350"/>
              <a:ext cx="12051380" cy="992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Number of Firms/Sellers</a:t>
              </a:r>
            </a:p>
          </p:txBody>
        </p:sp>
        <p:sp>
          <p:nvSpPr>
            <p:cNvPr name="TextBox 21" id="21"/>
            <p:cNvSpPr txBox="true"/>
            <p:nvPr/>
          </p:nvSpPr>
          <p:spPr>
            <a:xfrm rot="0">
              <a:off x="0" y="1322786"/>
              <a:ext cx="12051380" cy="487680"/>
            </a:xfrm>
            <a:prstGeom prst="rect">
              <a:avLst/>
            </a:prstGeom>
          </p:spPr>
          <p:txBody>
            <a:bodyPr anchor="t" rtlCol="false" tIns="0" lIns="0" bIns="0" rIns="0">
              <a:spAutoFit/>
            </a:bodyPr>
            <a:lstStyle/>
            <a:p>
              <a:pPr algn="l">
                <a:lnSpc>
                  <a:spcPts val="3022"/>
                </a:lnSpc>
              </a:pPr>
            </a:p>
          </p:txBody>
        </p:sp>
      </p:grpSp>
      <p:grpSp>
        <p:nvGrpSpPr>
          <p:cNvPr name="Group 22" id="22"/>
          <p:cNvGrpSpPr/>
          <p:nvPr/>
        </p:nvGrpSpPr>
        <p:grpSpPr>
          <a:xfrm rot="0">
            <a:off x="12225675" y="2871100"/>
            <a:ext cx="6558441" cy="2024599"/>
            <a:chOff x="0" y="0"/>
            <a:chExt cx="8744588" cy="2699466"/>
          </a:xfrm>
        </p:grpSpPr>
        <p:sp>
          <p:nvSpPr>
            <p:cNvPr name="TextBox 23" id="23"/>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Future Expectations</a:t>
              </a:r>
            </a:p>
          </p:txBody>
        </p:sp>
        <p:sp>
          <p:nvSpPr>
            <p:cNvPr name="TextBox 24" id="24"/>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grpSp>
        <p:nvGrpSpPr>
          <p:cNvPr name="Group 25" id="25"/>
          <p:cNvGrpSpPr/>
          <p:nvPr/>
        </p:nvGrpSpPr>
        <p:grpSpPr>
          <a:xfrm rot="0">
            <a:off x="12225675" y="5025191"/>
            <a:ext cx="6558441" cy="2024599"/>
            <a:chOff x="0" y="0"/>
            <a:chExt cx="8744588" cy="2699466"/>
          </a:xfrm>
        </p:grpSpPr>
        <p:sp>
          <p:nvSpPr>
            <p:cNvPr name="TextBox 26" id="26"/>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Price of Related Goods</a:t>
              </a:r>
            </a:p>
          </p:txBody>
        </p:sp>
        <p:sp>
          <p:nvSpPr>
            <p:cNvPr name="TextBox 27" id="27"/>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grpSp>
        <p:nvGrpSpPr>
          <p:cNvPr name="Group 28" id="28"/>
          <p:cNvGrpSpPr/>
          <p:nvPr/>
        </p:nvGrpSpPr>
        <p:grpSpPr>
          <a:xfrm rot="0">
            <a:off x="12225675" y="7567076"/>
            <a:ext cx="6558441" cy="2024599"/>
            <a:chOff x="0" y="0"/>
            <a:chExt cx="8744588" cy="2699466"/>
          </a:xfrm>
        </p:grpSpPr>
        <p:sp>
          <p:nvSpPr>
            <p:cNvPr name="TextBox 29" id="29"/>
            <p:cNvSpPr txBox="true"/>
            <p:nvPr/>
          </p:nvSpPr>
          <p:spPr>
            <a:xfrm rot="0">
              <a:off x="0" y="133350"/>
              <a:ext cx="8744588" cy="1881717"/>
            </a:xfrm>
            <a:prstGeom prst="rect">
              <a:avLst/>
            </a:prstGeom>
          </p:spPr>
          <p:txBody>
            <a:bodyPr anchor="t" rtlCol="false" tIns="0" lIns="0" bIns="0" rIns="0">
              <a:spAutoFit/>
            </a:bodyPr>
            <a:lstStyle/>
            <a:p>
              <a:pPr>
                <a:lnSpc>
                  <a:spcPts val="5320"/>
                </a:lnSpc>
              </a:pPr>
              <a:r>
                <a:rPr lang="en-US" sz="5600" spc="-280">
                  <a:solidFill>
                    <a:srgbClr val="DD3E46"/>
                  </a:solidFill>
                  <a:latin typeface="League Spartan Bold"/>
                </a:rPr>
                <a:t>Government Intervention</a:t>
              </a:r>
            </a:p>
          </p:txBody>
        </p:sp>
        <p:sp>
          <p:nvSpPr>
            <p:cNvPr name="TextBox 30" id="30"/>
            <p:cNvSpPr txBox="true"/>
            <p:nvPr/>
          </p:nvSpPr>
          <p:spPr>
            <a:xfrm rot="0">
              <a:off x="0" y="2211786"/>
              <a:ext cx="8744588"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34186" y="6605235"/>
            <a:ext cx="5012691" cy="313919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218935" y="6739473"/>
            <a:ext cx="2942998" cy="313919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505115" y="6739473"/>
            <a:ext cx="3139197" cy="3139197"/>
          </a:xfrm>
          <a:prstGeom prst="rect">
            <a:avLst/>
          </a:prstGeom>
        </p:spPr>
      </p:pic>
      <p:grpSp>
        <p:nvGrpSpPr>
          <p:cNvPr name="Group 5" id="5"/>
          <p:cNvGrpSpPr/>
          <p:nvPr/>
        </p:nvGrpSpPr>
        <p:grpSpPr>
          <a:xfrm rot="0">
            <a:off x="969289" y="164038"/>
            <a:ext cx="16349422" cy="1729324"/>
            <a:chOff x="0" y="0"/>
            <a:chExt cx="21799229" cy="2305766"/>
          </a:xfrm>
        </p:grpSpPr>
        <p:sp>
          <p:nvSpPr>
            <p:cNvPr name="TextBox 6" id="6"/>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Government Intervention</a:t>
              </a:r>
            </a:p>
          </p:txBody>
        </p:sp>
        <p:sp>
          <p:nvSpPr>
            <p:cNvPr name="TextBox 7" id="7"/>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14177513" y="1152176"/>
            <a:ext cx="3873260" cy="370522"/>
          </a:xfrm>
          <a:prstGeom prst="rect">
            <a:avLst/>
          </a:prstGeom>
        </p:spPr>
        <p:txBody>
          <a:bodyPr anchor="t" rtlCol="false" tIns="0" lIns="0" bIns="0" rIns="0">
            <a:spAutoFit/>
          </a:bodyPr>
          <a:lstStyle/>
          <a:p>
            <a:pPr algn="l">
              <a:lnSpc>
                <a:spcPts val="3022"/>
              </a:lnSpc>
            </a:pPr>
          </a:p>
        </p:txBody>
      </p:sp>
      <p:sp>
        <p:nvSpPr>
          <p:cNvPr name="TextBox 10" id="10"/>
          <p:cNvSpPr txBox="true"/>
          <p:nvPr/>
        </p:nvSpPr>
        <p:spPr>
          <a:xfrm rot="0">
            <a:off x="1563542" y="2793792"/>
            <a:ext cx="9038535" cy="370522"/>
          </a:xfrm>
          <a:prstGeom prst="rect">
            <a:avLst/>
          </a:prstGeom>
        </p:spPr>
        <p:txBody>
          <a:bodyPr anchor="t" rtlCol="false" tIns="0" lIns="0" bIns="0" rIns="0">
            <a:spAutoFit/>
          </a:bodyPr>
          <a:lstStyle/>
          <a:p>
            <a:pPr algn="l">
              <a:lnSpc>
                <a:spcPts val="3022"/>
              </a:lnSpc>
            </a:pPr>
          </a:p>
        </p:txBody>
      </p:sp>
      <p:sp>
        <p:nvSpPr>
          <p:cNvPr name="TextBox 11" id="11"/>
          <p:cNvSpPr txBox="true"/>
          <p:nvPr/>
        </p:nvSpPr>
        <p:spPr>
          <a:xfrm rot="0">
            <a:off x="12233952" y="5641792"/>
            <a:ext cx="6558441" cy="370522"/>
          </a:xfrm>
          <a:prstGeom prst="rect">
            <a:avLst/>
          </a:prstGeom>
        </p:spPr>
        <p:txBody>
          <a:bodyPr anchor="t" rtlCol="false" tIns="0" lIns="0" bIns="0" rIns="0">
            <a:spAutoFit/>
          </a:bodyPr>
          <a:lstStyle/>
          <a:p>
            <a:pPr algn="l">
              <a:lnSpc>
                <a:spcPts val="3022"/>
              </a:lnSpc>
            </a:pPr>
          </a:p>
        </p:txBody>
      </p:sp>
      <p:sp>
        <p:nvSpPr>
          <p:cNvPr name="TextBox 12" id="12"/>
          <p:cNvSpPr txBox="true"/>
          <p:nvPr/>
        </p:nvSpPr>
        <p:spPr>
          <a:xfrm rot="0">
            <a:off x="0" y="1332657"/>
            <a:ext cx="17813547" cy="2874645"/>
          </a:xfrm>
          <a:prstGeom prst="rect">
            <a:avLst/>
          </a:prstGeom>
        </p:spPr>
        <p:txBody>
          <a:bodyPr anchor="t" rtlCol="false" tIns="0" lIns="0" bIns="0" rIns="0">
            <a:spAutoFit/>
          </a:bodyPr>
          <a:lstStyle/>
          <a:p>
            <a:pPr algn="ctr">
              <a:lnSpc>
                <a:spcPts val="3640"/>
              </a:lnSpc>
            </a:pPr>
            <a:r>
              <a:rPr lang="en-US" sz="2600">
                <a:solidFill>
                  <a:srgbClr val="000000"/>
                </a:solidFill>
                <a:latin typeface="Telegraf"/>
              </a:rPr>
              <a:t>Governments in</a:t>
            </a:r>
            <a:r>
              <a:rPr lang="en-US" sz="2600">
                <a:solidFill>
                  <a:srgbClr val="000000"/>
                </a:solidFill>
                <a:latin typeface="Telegraf"/>
              </a:rPr>
              <a:t>tervene i</a:t>
            </a:r>
            <a:r>
              <a:rPr lang="en-US" sz="2600">
                <a:solidFill>
                  <a:srgbClr val="000000"/>
                </a:solidFill>
                <a:latin typeface="Telegraf"/>
              </a:rPr>
              <a:t>n markets </a:t>
            </a:r>
            <a:r>
              <a:rPr lang="en-US" sz="2600">
                <a:solidFill>
                  <a:srgbClr val="000000"/>
                </a:solidFill>
                <a:latin typeface="Telegraf"/>
              </a:rPr>
              <a:t>to change supply in order to achieve goals asso</a:t>
            </a:r>
            <a:r>
              <a:rPr lang="en-US" sz="2600">
                <a:solidFill>
                  <a:srgbClr val="000000"/>
                </a:solidFill>
                <a:latin typeface="Telegraf"/>
              </a:rPr>
              <a:t>ciated with</a:t>
            </a:r>
            <a:r>
              <a:rPr lang="en-US" sz="2600">
                <a:solidFill>
                  <a:srgbClr val="000000"/>
                </a:solidFill>
                <a:latin typeface="Telegraf"/>
              </a:rPr>
              <a:t> the price or quantity of</a:t>
            </a:r>
            <a:r>
              <a:rPr lang="en-US" sz="2600">
                <a:solidFill>
                  <a:srgbClr val="000000"/>
                </a:solidFill>
                <a:latin typeface="Telegraf"/>
              </a:rPr>
              <a:t> g</a:t>
            </a:r>
            <a:r>
              <a:rPr lang="en-US" sz="2600">
                <a:solidFill>
                  <a:srgbClr val="000000"/>
                </a:solidFill>
                <a:latin typeface="Telegraf"/>
              </a:rPr>
              <a:t>oods in markets. The most common methods of government int</a:t>
            </a:r>
            <a:r>
              <a:rPr lang="en-US" sz="2600">
                <a:solidFill>
                  <a:srgbClr val="000000"/>
                </a:solidFill>
                <a:latin typeface="Telegraf"/>
              </a:rPr>
              <a:t>e</a:t>
            </a:r>
            <a:r>
              <a:rPr lang="en-US" sz="2600">
                <a:solidFill>
                  <a:srgbClr val="000000"/>
                </a:solidFill>
                <a:latin typeface="Telegraf"/>
              </a:rPr>
              <a:t>rvention are regulations, indirect taxes and subsidies.</a:t>
            </a:r>
          </a:p>
          <a:p>
            <a:pPr algn="ctr">
              <a:lnSpc>
                <a:spcPts val="3919"/>
              </a:lnSpc>
            </a:pPr>
            <a:r>
              <a:rPr lang="en-US" sz="2799">
                <a:solidFill>
                  <a:srgbClr val="000000"/>
                </a:solidFill>
                <a:latin typeface="Telegraf"/>
              </a:rPr>
              <a:t>  </a:t>
            </a:r>
          </a:p>
          <a:p>
            <a:pPr algn="ctr">
              <a:lnSpc>
                <a:spcPts val="3919"/>
              </a:lnSpc>
            </a:pPr>
          </a:p>
          <a:p>
            <a:pPr algn="ctr">
              <a:lnSpc>
                <a:spcPts val="3919"/>
              </a:lnSpc>
            </a:pPr>
          </a:p>
        </p:txBody>
      </p:sp>
      <p:grpSp>
        <p:nvGrpSpPr>
          <p:cNvPr name="Group 13" id="13"/>
          <p:cNvGrpSpPr/>
          <p:nvPr/>
        </p:nvGrpSpPr>
        <p:grpSpPr>
          <a:xfrm rot="0">
            <a:off x="-511217" y="3154385"/>
            <a:ext cx="6903497" cy="1237199"/>
            <a:chOff x="0" y="0"/>
            <a:chExt cx="9204663" cy="1649599"/>
          </a:xfrm>
        </p:grpSpPr>
        <p:sp>
          <p:nvSpPr>
            <p:cNvPr name="TextBox 14" id="14"/>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FF0000"/>
                  </a:solidFill>
                  <a:latin typeface="League Spartan"/>
                </a:rPr>
                <a:t>Taxes (Indirect)</a:t>
              </a:r>
            </a:p>
          </p:txBody>
        </p:sp>
        <p:sp>
          <p:nvSpPr>
            <p:cNvPr name="TextBox 15" id="15"/>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grpSp>
        <p:nvGrpSpPr>
          <p:cNvPr name="Group 16" id="16"/>
          <p:cNvGrpSpPr/>
          <p:nvPr/>
        </p:nvGrpSpPr>
        <p:grpSpPr>
          <a:xfrm rot="0">
            <a:off x="5455025" y="3154385"/>
            <a:ext cx="6903497" cy="1237199"/>
            <a:chOff x="0" y="0"/>
            <a:chExt cx="9204663" cy="1649599"/>
          </a:xfrm>
        </p:grpSpPr>
        <p:sp>
          <p:nvSpPr>
            <p:cNvPr name="TextBox 17" id="17"/>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2C933D"/>
                  </a:solidFill>
                  <a:latin typeface="League Spartan"/>
                </a:rPr>
                <a:t>Subsidies</a:t>
              </a:r>
            </a:p>
          </p:txBody>
        </p:sp>
        <p:sp>
          <p:nvSpPr>
            <p:cNvPr name="TextBox 18" id="18"/>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sp>
        <p:nvSpPr>
          <p:cNvPr name="TextBox 19" id="19"/>
          <p:cNvSpPr txBox="true"/>
          <p:nvPr/>
        </p:nvSpPr>
        <p:spPr>
          <a:xfrm rot="0">
            <a:off x="187625" y="3888803"/>
            <a:ext cx="5505814" cy="2110740"/>
          </a:xfrm>
          <a:prstGeom prst="rect">
            <a:avLst/>
          </a:prstGeom>
        </p:spPr>
        <p:txBody>
          <a:bodyPr anchor="t" rtlCol="false" tIns="0" lIns="0" bIns="0" rIns="0">
            <a:spAutoFit/>
          </a:bodyPr>
          <a:lstStyle/>
          <a:p>
            <a:pPr algn="ctr">
              <a:lnSpc>
                <a:spcPts val="3360"/>
              </a:lnSpc>
            </a:pPr>
            <a:r>
              <a:rPr lang="en-US" sz="2400">
                <a:solidFill>
                  <a:srgbClr val="000000"/>
                </a:solidFill>
                <a:latin typeface="Telegraf"/>
              </a:rPr>
              <a:t>a tax imposed on a good or service.  When indirect taxes are imposed or increased, the costs of production for firms increase, causing supply to decline</a:t>
            </a:r>
          </a:p>
        </p:txBody>
      </p:sp>
      <p:sp>
        <p:nvSpPr>
          <p:cNvPr name="TextBox 20" id="20"/>
          <p:cNvSpPr txBox="true"/>
          <p:nvPr/>
        </p:nvSpPr>
        <p:spPr>
          <a:xfrm rot="0">
            <a:off x="6067602" y="3898328"/>
            <a:ext cx="5678342" cy="2353945"/>
          </a:xfrm>
          <a:prstGeom prst="rect">
            <a:avLst/>
          </a:prstGeom>
        </p:spPr>
        <p:txBody>
          <a:bodyPr anchor="t" rtlCol="false" tIns="0" lIns="0" bIns="0" rIns="0">
            <a:spAutoFit/>
          </a:bodyPr>
          <a:lstStyle/>
          <a:p>
            <a:pPr algn="ctr">
              <a:lnSpc>
                <a:spcPts val="3080"/>
              </a:lnSpc>
            </a:pPr>
            <a:r>
              <a:rPr lang="en-US" sz="2200">
                <a:solidFill>
                  <a:srgbClr val="000000"/>
                </a:solidFill>
                <a:latin typeface="Telegraf"/>
              </a:rPr>
              <a:t>An amount of money granted by the government to a firm or industry. Subsidies have the opposite effect of a tax. When the government gives a subsidy to a firm it reduces the firm’s costs of production, increasing the supply</a:t>
            </a:r>
          </a:p>
        </p:txBody>
      </p:sp>
      <p:grpSp>
        <p:nvGrpSpPr>
          <p:cNvPr name="Group 21" id="21"/>
          <p:cNvGrpSpPr/>
          <p:nvPr/>
        </p:nvGrpSpPr>
        <p:grpSpPr>
          <a:xfrm rot="0">
            <a:off x="11147276" y="3154385"/>
            <a:ext cx="6903497" cy="1237199"/>
            <a:chOff x="0" y="0"/>
            <a:chExt cx="9204663" cy="1649599"/>
          </a:xfrm>
        </p:grpSpPr>
        <p:sp>
          <p:nvSpPr>
            <p:cNvPr name="TextBox 22" id="22"/>
            <p:cNvSpPr txBox="true"/>
            <p:nvPr/>
          </p:nvSpPr>
          <p:spPr>
            <a:xfrm rot="0">
              <a:off x="0" y="114300"/>
              <a:ext cx="9204663" cy="850900"/>
            </a:xfrm>
            <a:prstGeom prst="rect">
              <a:avLst/>
            </a:prstGeom>
          </p:spPr>
          <p:txBody>
            <a:bodyPr anchor="t" rtlCol="false" tIns="0" lIns="0" bIns="0" rIns="0">
              <a:spAutoFit/>
            </a:bodyPr>
            <a:lstStyle/>
            <a:p>
              <a:pPr algn="ctr">
                <a:lnSpc>
                  <a:spcPts val="4559"/>
                </a:lnSpc>
              </a:pPr>
              <a:r>
                <a:rPr lang="en-US" sz="4800" spc="-240">
                  <a:solidFill>
                    <a:srgbClr val="F58420"/>
                  </a:solidFill>
                  <a:latin typeface="League Spartan"/>
                </a:rPr>
                <a:t>Regulation</a:t>
              </a:r>
            </a:p>
          </p:txBody>
        </p:sp>
        <p:sp>
          <p:nvSpPr>
            <p:cNvPr name="TextBox 23" id="23"/>
            <p:cNvSpPr txBox="true"/>
            <p:nvPr/>
          </p:nvSpPr>
          <p:spPr>
            <a:xfrm rot="0">
              <a:off x="0" y="1161919"/>
              <a:ext cx="9204663" cy="487680"/>
            </a:xfrm>
            <a:prstGeom prst="rect">
              <a:avLst/>
            </a:prstGeom>
          </p:spPr>
          <p:txBody>
            <a:bodyPr anchor="t" rtlCol="false" tIns="0" lIns="0" bIns="0" rIns="0">
              <a:spAutoFit/>
            </a:bodyPr>
            <a:lstStyle/>
            <a:p>
              <a:pPr algn="l">
                <a:lnSpc>
                  <a:spcPts val="3022"/>
                </a:lnSpc>
              </a:pPr>
            </a:p>
          </p:txBody>
        </p:sp>
      </p:grpSp>
      <p:sp>
        <p:nvSpPr>
          <p:cNvPr name="TextBox 24" id="24"/>
          <p:cNvSpPr txBox="true"/>
          <p:nvPr/>
        </p:nvSpPr>
        <p:spPr>
          <a:xfrm rot="0">
            <a:off x="12234307" y="3898328"/>
            <a:ext cx="4729437" cy="2353945"/>
          </a:xfrm>
          <a:prstGeom prst="rect">
            <a:avLst/>
          </a:prstGeom>
        </p:spPr>
        <p:txBody>
          <a:bodyPr anchor="t" rtlCol="false" tIns="0" lIns="0" bIns="0" rIns="0">
            <a:spAutoFit/>
          </a:bodyPr>
          <a:lstStyle/>
          <a:p>
            <a:pPr algn="ctr">
              <a:lnSpc>
                <a:spcPts val="3080"/>
              </a:lnSpc>
            </a:pPr>
            <a:r>
              <a:rPr lang="en-US" sz="2200">
                <a:solidFill>
                  <a:srgbClr val="000000"/>
                </a:solidFill>
                <a:latin typeface="Telegraf"/>
              </a:rPr>
              <a:t>A regulation is a rule made by the government that requires certain behavior of individuals, firms or other groups. These rules and requirements usually increase the costs of production for firms.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016814" y="2825637"/>
            <a:ext cx="2254371" cy="1764046"/>
          </a:xfrm>
          <a:prstGeom prst="rect">
            <a:avLst/>
          </a:prstGeom>
        </p:spPr>
      </p:pic>
      <p:grpSp>
        <p:nvGrpSpPr>
          <p:cNvPr name="Group 3" id="3"/>
          <p:cNvGrpSpPr/>
          <p:nvPr/>
        </p:nvGrpSpPr>
        <p:grpSpPr>
          <a:xfrm rot="0">
            <a:off x="909878" y="5576897"/>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Practice</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2080152"/>
            <a:ext cx="16196094" cy="5718810"/>
          </a:xfrm>
          <a:prstGeom prst="rect">
            <a:avLst/>
          </a:prstGeom>
        </p:spPr>
        <p:txBody>
          <a:bodyPr anchor="t" rtlCol="false" tIns="0" lIns="0" bIns="0" rIns="0">
            <a:spAutoFit/>
          </a:bodyPr>
          <a:lstStyle/>
          <a:p>
            <a:pPr algn="ctr">
              <a:lnSpc>
                <a:spcPts val="5040"/>
              </a:lnSpc>
            </a:pPr>
            <a:r>
              <a:rPr lang="en-US" sz="3600">
                <a:solidFill>
                  <a:srgbClr val="000000"/>
                </a:solidFill>
                <a:latin typeface="Sanchez Bold"/>
              </a:rPr>
              <a:t>Tacos (a normal goo</a:t>
            </a:r>
            <a:r>
              <a:rPr lang="en-US" sz="3600">
                <a:solidFill>
                  <a:srgbClr val="000000"/>
                </a:solidFill>
                <a:latin typeface="Sanchez Bold"/>
              </a:rPr>
              <a:t>d)</a:t>
            </a:r>
          </a:p>
          <a:p>
            <a:pPr>
              <a:lnSpc>
                <a:spcPts val="5040"/>
              </a:lnSpc>
            </a:pPr>
            <a:r>
              <a:rPr lang="en-US" sz="3600">
                <a:solidFill>
                  <a:srgbClr val="000000"/>
                </a:solidFill>
                <a:latin typeface="Sanchez Bold"/>
              </a:rPr>
              <a:t>1.Strange virus kills 20% of cows </a:t>
            </a:r>
          </a:p>
          <a:p>
            <a:pPr>
              <a:lnSpc>
                <a:spcPts val="5040"/>
              </a:lnSpc>
            </a:pPr>
            <a:r>
              <a:rPr lang="en-US" sz="3600">
                <a:solidFill>
                  <a:srgbClr val="000000"/>
                </a:solidFill>
                <a:latin typeface="Sanchez Bold"/>
              </a:rPr>
              <a:t>2.Price of tacos increase 30%</a:t>
            </a:r>
          </a:p>
          <a:p>
            <a:pPr>
              <a:lnSpc>
                <a:spcPts val="5040"/>
              </a:lnSpc>
            </a:pPr>
            <a:r>
              <a:rPr lang="en-US" sz="3600">
                <a:solidFill>
                  <a:srgbClr val="000000"/>
                </a:solidFill>
                <a:latin typeface="Sanchez Bold"/>
              </a:rPr>
              <a:t>3.Government taxes taco producers</a:t>
            </a:r>
          </a:p>
          <a:p>
            <a:pPr>
              <a:lnSpc>
                <a:spcPts val="5040"/>
              </a:lnSpc>
            </a:pPr>
            <a:r>
              <a:rPr lang="en-US" sz="3600">
                <a:solidFill>
                  <a:srgbClr val="000000"/>
                </a:solidFill>
                <a:latin typeface="Sanchez Bold"/>
              </a:rPr>
              <a:t>4.New tortilla baking technology cuts production time in half</a:t>
            </a:r>
          </a:p>
          <a:p>
            <a:pPr>
              <a:lnSpc>
                <a:spcPts val="5040"/>
              </a:lnSpc>
            </a:pPr>
            <a:r>
              <a:rPr lang="en-US" sz="3600">
                <a:solidFill>
                  <a:srgbClr val="000000"/>
                </a:solidFill>
                <a:latin typeface="Sanchez Bold"/>
              </a:rPr>
              <a:t>5.The government subsidizes salsa producers</a:t>
            </a:r>
          </a:p>
          <a:p>
            <a:pPr>
              <a:lnSpc>
                <a:spcPts val="5040"/>
              </a:lnSpc>
            </a:pPr>
            <a:r>
              <a:rPr lang="en-US" sz="3600">
                <a:solidFill>
                  <a:srgbClr val="000000"/>
                </a:solidFill>
                <a:latin typeface="Sanchez Bold"/>
              </a:rPr>
              <a:t>6.Minimum wage increases to $20</a:t>
            </a:r>
          </a:p>
          <a:p>
            <a:pPr>
              <a:lnSpc>
                <a:spcPts val="5040"/>
              </a:lnSpc>
            </a:pPr>
          </a:p>
          <a:p>
            <a:pPr algn="ctr">
              <a:lnSpc>
                <a:spcPts val="5040"/>
              </a:lnSpc>
            </a:pPr>
          </a:p>
        </p:txBody>
      </p:sp>
      <p:sp>
        <p:nvSpPr>
          <p:cNvPr name="TextBox 3" id="3"/>
          <p:cNvSpPr txBox="true"/>
          <p:nvPr/>
        </p:nvSpPr>
        <p:spPr>
          <a:xfrm rot="0">
            <a:off x="1063206" y="512337"/>
            <a:ext cx="16196094" cy="1634490"/>
          </a:xfrm>
          <a:prstGeom prst="rect">
            <a:avLst/>
          </a:prstGeom>
        </p:spPr>
        <p:txBody>
          <a:bodyPr anchor="t" rtlCol="false" tIns="0" lIns="0" bIns="0" rIns="0">
            <a:spAutoFit/>
          </a:bodyPr>
          <a:lstStyle/>
          <a:p>
            <a:pPr algn="ctr">
              <a:lnSpc>
                <a:spcPts val="4409"/>
              </a:lnSpc>
            </a:pPr>
            <a:r>
              <a:rPr lang="en-US" sz="3150">
                <a:solidFill>
                  <a:srgbClr val="000000"/>
                </a:solidFill>
                <a:latin typeface="League Spartan"/>
              </a:rPr>
              <a:t>I</a:t>
            </a:r>
            <a:r>
              <a:rPr lang="en-US" sz="3150">
                <a:solidFill>
                  <a:srgbClr val="000000"/>
                </a:solidFill>
                <a:latin typeface="League Spartan"/>
              </a:rPr>
              <a:t>dentify the determinant (shifter) then decide if supply will increase or decrease</a:t>
            </a:r>
          </a:p>
          <a:p>
            <a:pPr algn="ctr">
              <a:lnSpc>
                <a:spcPts val="440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38407" y="5153609"/>
            <a:ext cx="3059915"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009462" y="5434642"/>
            <a:ext cx="4623371" cy="4114800"/>
          </a:xfrm>
          <a:prstGeom prst="rect">
            <a:avLst/>
          </a:prstGeom>
        </p:spPr>
      </p:pic>
      <p:sp>
        <p:nvSpPr>
          <p:cNvPr name="TextBox 4" id="4"/>
          <p:cNvSpPr txBox="true"/>
          <p:nvPr/>
        </p:nvSpPr>
        <p:spPr>
          <a:xfrm rot="0">
            <a:off x="658169" y="2517650"/>
            <a:ext cx="8485831" cy="54921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Individual</a:t>
            </a:r>
          </a:p>
          <a:p>
            <a:pPr>
              <a:lnSpc>
                <a:spcPts val="4409"/>
              </a:lnSpc>
            </a:pPr>
            <a:r>
              <a:rPr lang="en-US" sz="3150">
                <a:solidFill>
                  <a:srgbClr val="000000"/>
                </a:solidFill>
                <a:latin typeface="Telegraf"/>
              </a:rPr>
              <a:t>The individual supply is the supply of one product from one firm at every price.</a:t>
            </a:r>
          </a:p>
          <a:p>
            <a:pPr>
              <a:lnSpc>
                <a:spcPts val="4409"/>
              </a:lnSpc>
            </a:pPr>
          </a:p>
          <a:p>
            <a:pPr>
              <a:lnSpc>
                <a:spcPts val="4409"/>
              </a:lnSpc>
            </a:pPr>
          </a:p>
          <a:p>
            <a:pPr>
              <a:lnSpc>
                <a:spcPts val="4409"/>
              </a:lnSpc>
            </a:pP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grpSp>
        <p:nvGrpSpPr>
          <p:cNvPr name="Group 5" id="5"/>
          <p:cNvGrpSpPr/>
          <p:nvPr/>
        </p:nvGrpSpPr>
        <p:grpSpPr>
          <a:xfrm rot="0">
            <a:off x="1028700" y="435901"/>
            <a:ext cx="16349422" cy="2186524"/>
            <a:chOff x="0" y="0"/>
            <a:chExt cx="21799229" cy="2915365"/>
          </a:xfrm>
        </p:grpSpPr>
        <p:sp>
          <p:nvSpPr>
            <p:cNvPr name="TextBox 6" id="6"/>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Types of Supply</a:t>
              </a:r>
            </a:p>
          </p:txBody>
        </p:sp>
        <p:sp>
          <p:nvSpPr>
            <p:cNvPr name="TextBox 7" id="7"/>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9144000" y="2517650"/>
            <a:ext cx="8485831" cy="4996815"/>
          </a:xfrm>
          <a:prstGeom prst="rect">
            <a:avLst/>
          </a:prstGeom>
        </p:spPr>
        <p:txBody>
          <a:bodyPr anchor="t" rtlCol="false" tIns="0" lIns="0" bIns="0" rIns="0">
            <a:spAutoFit/>
          </a:bodyPr>
          <a:lstStyle/>
          <a:p>
            <a:pPr algn="ctr">
              <a:lnSpc>
                <a:spcPts val="4409"/>
              </a:lnSpc>
            </a:pPr>
            <a:r>
              <a:rPr lang="en-US" sz="3150">
                <a:solidFill>
                  <a:srgbClr val="32A566"/>
                </a:solidFill>
                <a:latin typeface="Telegraf Bold"/>
              </a:rPr>
              <a:t>Market</a:t>
            </a:r>
          </a:p>
          <a:p>
            <a:pPr>
              <a:lnSpc>
                <a:spcPts val="4409"/>
              </a:lnSpc>
            </a:pPr>
            <a:r>
              <a:rPr lang="en-US" sz="3150">
                <a:solidFill>
                  <a:srgbClr val="000000"/>
                </a:solidFill>
                <a:latin typeface="Telegraf"/>
              </a:rPr>
              <a:t>The market supply is the sum of all the individual supplies of a product at every price.</a:t>
            </a:r>
          </a:p>
          <a:p>
            <a:pPr>
              <a:lnSpc>
                <a:spcPts val="4409"/>
              </a:lnSpc>
            </a:pPr>
          </a:p>
          <a:p>
            <a:pPr>
              <a:lnSpc>
                <a:spcPts val="4409"/>
              </a:lnSpc>
            </a:pPr>
          </a:p>
          <a:p>
            <a:pPr>
              <a:lnSpc>
                <a:spcPts val="4409"/>
              </a:lnSpc>
            </a:pPr>
          </a:p>
          <a:p>
            <a:pPr>
              <a:lnSpc>
                <a:spcPts val="4409"/>
              </a:lnSpc>
            </a:pPr>
          </a:p>
          <a:p>
            <a:pPr algn="ctr">
              <a:lnSpc>
                <a:spcPts val="4409"/>
              </a:lnSpc>
            </a:pPr>
            <a:r>
              <a:rPr lang="en-US" sz="3150">
                <a:solidFill>
                  <a:srgbClr val="FF5757"/>
                </a:solidFill>
                <a:latin typeface="Telegraf Bold"/>
              </a:rPr>
              <a:t>  </a:t>
            </a:r>
          </a:p>
          <a:p>
            <a:pPr algn="ctr">
              <a:lnSpc>
                <a:spcPts val="4409"/>
              </a:lnSpc>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844698" y="2683300"/>
            <a:ext cx="12598605" cy="4920400"/>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48726" y="4811383"/>
            <a:ext cx="4590548" cy="4114800"/>
          </a:xfrm>
          <a:prstGeom prst="rect">
            <a:avLst/>
          </a:prstGeom>
        </p:spPr>
      </p:pic>
      <p:grpSp>
        <p:nvGrpSpPr>
          <p:cNvPr name="Group 3" id="3"/>
          <p:cNvGrpSpPr/>
          <p:nvPr/>
        </p:nvGrpSpPr>
        <p:grpSpPr>
          <a:xfrm rot="0">
            <a:off x="969289" y="1934474"/>
            <a:ext cx="16349422" cy="1729324"/>
            <a:chOff x="0" y="0"/>
            <a:chExt cx="21799229" cy="2305766"/>
          </a:xfrm>
        </p:grpSpPr>
        <p:sp>
          <p:nvSpPr>
            <p:cNvPr name="TextBox 4" id="4"/>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Recap and Review</a:t>
              </a:r>
            </a:p>
          </p:txBody>
        </p:sp>
        <p:sp>
          <p:nvSpPr>
            <p:cNvPr name="TextBox 5" id="5"/>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53451" y="3229610"/>
            <a:ext cx="16605849" cy="3742055"/>
          </a:xfrm>
          <a:prstGeom prst="rect">
            <a:avLst/>
          </a:prstGeom>
        </p:spPr>
        <p:txBody>
          <a:bodyPr anchor="t" rtlCol="false" tIns="0" lIns="0" bIns="0" rIns="0">
            <a:spAutoFit/>
          </a:bodyPr>
          <a:lstStyle/>
          <a:p>
            <a:pPr>
              <a:lnSpc>
                <a:spcPts val="4270"/>
              </a:lnSpc>
            </a:pPr>
          </a:p>
          <a:p>
            <a:pPr marL="658496" indent="-329248" lvl="1">
              <a:lnSpc>
                <a:spcPts val="4270"/>
              </a:lnSpc>
              <a:buFont typeface="Arial"/>
              <a:buChar char="•"/>
            </a:pPr>
            <a:r>
              <a:rPr lang="en-US" sz="3050">
                <a:solidFill>
                  <a:srgbClr val="000000"/>
                </a:solidFill>
                <a:latin typeface="Telegraf Bold"/>
              </a:rPr>
              <a:t>Explain the law of supply.</a:t>
            </a:r>
          </a:p>
          <a:p>
            <a:pPr marL="658496" indent="-329248" lvl="1">
              <a:lnSpc>
                <a:spcPts val="4270"/>
              </a:lnSpc>
              <a:buFont typeface="Arial"/>
              <a:buChar char="•"/>
            </a:pPr>
            <a:r>
              <a:rPr lang="en-US" sz="3050">
                <a:solidFill>
                  <a:srgbClr val="000000"/>
                </a:solidFill>
                <a:latin typeface="Telegraf Bold"/>
              </a:rPr>
              <a:t>Draw an</a:t>
            </a:r>
            <a:r>
              <a:rPr lang="en-US" sz="3050">
                <a:solidFill>
                  <a:srgbClr val="000000"/>
                </a:solidFill>
                <a:latin typeface="Telegraf Bold"/>
              </a:rPr>
              <a:t>d explain the diagram of the supply curve.</a:t>
            </a:r>
          </a:p>
          <a:p>
            <a:pPr marL="658496" indent="-329248" lvl="1">
              <a:lnSpc>
                <a:spcPts val="4270"/>
              </a:lnSpc>
              <a:buFont typeface="Arial"/>
              <a:buChar char="•"/>
            </a:pPr>
            <a:r>
              <a:rPr lang="en-US" sz="3050">
                <a:solidFill>
                  <a:srgbClr val="000000"/>
                </a:solidFill>
                <a:latin typeface="Telegraf Bold"/>
              </a:rPr>
              <a:t>Explain the SHIFTERS (non-price determinants) of supply</a:t>
            </a:r>
          </a:p>
          <a:p>
            <a:pPr marL="658496" indent="-329248" lvl="1">
              <a:lnSpc>
                <a:spcPts val="4270"/>
              </a:lnSpc>
              <a:buFont typeface="Arial"/>
              <a:buChar char="•"/>
            </a:pPr>
            <a:r>
              <a:rPr lang="en-US" sz="3050">
                <a:solidFill>
                  <a:srgbClr val="000000"/>
                </a:solidFill>
                <a:latin typeface="Telegraf Bold"/>
              </a:rPr>
              <a:t>Distinguish between movements along the supply curve and shifts in the supply curve.</a:t>
            </a:r>
          </a:p>
          <a:p>
            <a:pPr algn="ctr">
              <a:lnSpc>
                <a:spcPts val="4270"/>
              </a:lnSpc>
            </a:pP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42993" y="6072967"/>
            <a:ext cx="2402014" cy="4114800"/>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872773" y="3659877"/>
            <a:ext cx="16423632" cy="2046042"/>
          </a:xfrm>
          <a:prstGeom prst="rect">
            <a:avLst/>
          </a:prstGeom>
        </p:spPr>
      </p:pic>
      <p:grpSp>
        <p:nvGrpSpPr>
          <p:cNvPr name="Group 4" id="4"/>
          <p:cNvGrpSpPr/>
          <p:nvPr/>
        </p:nvGrpSpPr>
        <p:grpSpPr>
          <a:xfrm rot="0">
            <a:off x="909878" y="609970"/>
            <a:ext cx="16349422" cy="1488024"/>
            <a:chOff x="0" y="0"/>
            <a:chExt cx="21799229" cy="1984032"/>
          </a:xfrm>
        </p:grpSpPr>
        <p:sp>
          <p:nvSpPr>
            <p:cNvPr name="TextBox 5" id="5"/>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  Part A</a:t>
              </a:r>
            </a:p>
          </p:txBody>
        </p:sp>
        <p:sp>
          <p:nvSpPr>
            <p:cNvPr name="TextBox 6" id="6"/>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
        <p:nvSpPr>
          <p:cNvPr name="TextBox 8" id="8"/>
          <p:cNvSpPr txBox="true"/>
          <p:nvPr/>
        </p:nvSpPr>
        <p:spPr>
          <a:xfrm rot="0">
            <a:off x="669284" y="2680970"/>
            <a:ext cx="13330492" cy="481330"/>
          </a:xfrm>
          <a:prstGeom prst="rect">
            <a:avLst/>
          </a:prstGeom>
        </p:spPr>
        <p:txBody>
          <a:bodyPr anchor="t" rtlCol="false" tIns="0" lIns="0" bIns="0" rIns="0">
            <a:spAutoFit/>
          </a:bodyPr>
          <a:lstStyle/>
          <a:p>
            <a:pPr>
              <a:lnSpc>
                <a:spcPts val="3919"/>
              </a:lnSpc>
            </a:pPr>
            <a:r>
              <a:rPr lang="en-US" sz="2799">
                <a:solidFill>
                  <a:srgbClr val="FFFFFF"/>
                </a:solidFill>
                <a:latin typeface="League Spartan Bold"/>
              </a:rPr>
              <a:t>M14/3/ECONO/HP1/ENG/TZ1/XX</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754543" y="2780549"/>
            <a:ext cx="6533457" cy="6590270"/>
          </a:xfrm>
          <a:prstGeom prst="rect">
            <a:avLst/>
          </a:prstGeom>
        </p:spPr>
      </p:pic>
      <p:pic>
        <p:nvPicPr>
          <p:cNvPr name="Picture 3" id="3"/>
          <p:cNvPicPr>
            <a:picLocks noChangeAspect="true"/>
          </p:cNvPicPr>
          <p:nvPr/>
        </p:nvPicPr>
        <p:blipFill>
          <a:blip r:embed="rId3"/>
          <a:srcRect l="5759" t="0" r="14173" b="0"/>
          <a:stretch>
            <a:fillRect/>
          </a:stretch>
        </p:blipFill>
        <p:spPr>
          <a:xfrm flipH="false" flipV="false" rot="0">
            <a:off x="210897" y="2780549"/>
            <a:ext cx="11410030" cy="4817902"/>
          </a:xfrm>
          <a:prstGeom prst="rect">
            <a:avLst/>
          </a:prstGeom>
        </p:spPr>
      </p:pic>
      <p:grpSp>
        <p:nvGrpSpPr>
          <p:cNvPr name="Group 4" id="4"/>
          <p:cNvGrpSpPr/>
          <p:nvPr/>
        </p:nvGrpSpPr>
        <p:grpSpPr>
          <a:xfrm rot="0">
            <a:off x="909878" y="609970"/>
            <a:ext cx="16349422" cy="1488024"/>
            <a:chOff x="0" y="0"/>
            <a:chExt cx="21799229" cy="1984032"/>
          </a:xfrm>
        </p:grpSpPr>
        <p:sp>
          <p:nvSpPr>
            <p:cNvPr name="TextBox 5" id="5"/>
            <p:cNvSpPr txBox="true"/>
            <p:nvPr/>
          </p:nvSpPr>
          <p:spPr>
            <a:xfrm rot="0">
              <a:off x="0" y="152400"/>
              <a:ext cx="21799229"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Check Answers</a:t>
              </a:r>
            </a:p>
          </p:txBody>
        </p:sp>
        <p:sp>
          <p:nvSpPr>
            <p:cNvPr name="TextBox 6" id="6"/>
            <p:cNvSpPr txBox="true"/>
            <p:nvPr/>
          </p:nvSpPr>
          <p:spPr>
            <a:xfrm rot="0">
              <a:off x="0" y="14963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7323541" y="8335960"/>
            <a:ext cx="3640917" cy="1951040"/>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95425" y="5993130"/>
            <a:ext cx="5815972" cy="4114800"/>
          </a:xfrm>
          <a:prstGeom prst="rect">
            <a:avLst/>
          </a:prstGeom>
        </p:spPr>
      </p:pic>
      <p:sp>
        <p:nvSpPr>
          <p:cNvPr name="TextBox 3" id="3"/>
          <p:cNvSpPr txBox="true"/>
          <p:nvPr/>
        </p:nvSpPr>
        <p:spPr>
          <a:xfrm rot="0">
            <a:off x="679637" y="2280423"/>
            <a:ext cx="17047548" cy="5492115"/>
          </a:xfrm>
          <a:prstGeom prst="rect">
            <a:avLst/>
          </a:prstGeom>
        </p:spPr>
        <p:txBody>
          <a:bodyPr anchor="t" rtlCol="false" tIns="0" lIns="0" bIns="0" rIns="0">
            <a:spAutoFit/>
          </a:bodyPr>
          <a:lstStyle/>
          <a:p>
            <a:pPr algn="ctr">
              <a:lnSpc>
                <a:spcPts val="4409"/>
              </a:lnSpc>
            </a:pPr>
            <a:r>
              <a:rPr lang="en-US" sz="3150">
                <a:solidFill>
                  <a:srgbClr val="000000"/>
                </a:solidFill>
                <a:latin typeface="Telegraf"/>
              </a:rPr>
              <a:t>There is a DIRECT (or positive) relationship between price and quantity supplied</a:t>
            </a:r>
          </a:p>
          <a:p>
            <a:pPr algn="ctr">
              <a:lnSpc>
                <a:spcPts val="4409"/>
              </a:lnSpc>
            </a:pPr>
          </a:p>
          <a:p>
            <a:pPr algn="ctr">
              <a:lnSpc>
                <a:spcPts val="4409"/>
              </a:lnSpc>
            </a:pPr>
            <a:r>
              <a:rPr lang="en-US" sz="3150">
                <a:solidFill>
                  <a:srgbClr val="000000"/>
                </a:solidFill>
                <a:latin typeface="Telegraf"/>
              </a:rPr>
              <a:t>As the price of a good rises, the quantity supplied will usually rise, ceteris paribus. (&amp; vise versa)</a:t>
            </a:r>
          </a:p>
          <a:p>
            <a:pPr algn="ctr">
              <a:lnSpc>
                <a:spcPts val="4409"/>
              </a:lnSpc>
            </a:pPr>
          </a:p>
          <a:p>
            <a:pPr algn="ctr">
              <a:lnSpc>
                <a:spcPts val="4409"/>
              </a:lnSpc>
            </a:pPr>
            <a:r>
              <a:rPr lang="en-US" sz="3150">
                <a:solidFill>
                  <a:srgbClr val="000000"/>
                </a:solidFill>
                <a:latin typeface="Telegraf Bold"/>
              </a:rPr>
              <a:t>Example</a:t>
            </a:r>
            <a:r>
              <a:rPr lang="en-US" sz="3150">
                <a:solidFill>
                  <a:srgbClr val="000000"/>
                </a:solidFill>
                <a:latin typeface="Telegraf"/>
              </a:rPr>
              <a:t>: Higher price = Higher QuantitySupplied. WHY? Opportunity of Profit</a:t>
            </a:r>
          </a:p>
          <a:p>
            <a:pPr>
              <a:lnSpc>
                <a:spcPts val="4409"/>
              </a:lnSpc>
            </a:pPr>
          </a:p>
          <a:p>
            <a:pPr>
              <a:lnSpc>
                <a:spcPts val="3919"/>
              </a:lnSpc>
            </a:pPr>
          </a:p>
          <a:p>
            <a:pPr algn="ctr">
              <a:lnSpc>
                <a:spcPts val="4409"/>
              </a:lnSpc>
            </a:pPr>
            <a:r>
              <a:rPr lang="en-US" sz="3150">
                <a:solidFill>
                  <a:srgbClr val="FF5757"/>
                </a:solidFill>
                <a:latin typeface="Telegraf Bold"/>
              </a:rPr>
              <a:t>  </a:t>
            </a:r>
          </a:p>
          <a:p>
            <a:pPr algn="ctr">
              <a:lnSpc>
                <a:spcPts val="4409"/>
              </a:lnSpc>
            </a:pPr>
          </a:p>
        </p:txBody>
      </p:sp>
      <p:grpSp>
        <p:nvGrpSpPr>
          <p:cNvPr name="Group 4" id="4"/>
          <p:cNvGrpSpPr/>
          <p:nvPr/>
        </p:nvGrpSpPr>
        <p:grpSpPr>
          <a:xfrm rot="0">
            <a:off x="1028700" y="198674"/>
            <a:ext cx="16349422" cy="2186524"/>
            <a:chOff x="0" y="0"/>
            <a:chExt cx="21799229" cy="2915365"/>
          </a:xfrm>
        </p:grpSpPr>
        <p:sp>
          <p:nvSpPr>
            <p:cNvPr name="TextBox 5" id="5"/>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Law of Supply</a:t>
              </a:r>
            </a:p>
          </p:txBody>
        </p:sp>
        <p:sp>
          <p:nvSpPr>
            <p:cNvPr name="TextBox 6" id="6"/>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a:hlinkClick r:id="rId4" tooltip="https://www.youtube.com/watch?v=ewPNugIqCUM&amp;list=PLD5BC727C84E254E5&amp;index=17"/>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grpSp>
        <p:nvGrpSpPr>
          <p:cNvPr name="Group 3" id="3"/>
          <p:cNvGrpSpPr/>
          <p:nvPr/>
        </p:nvGrpSpPr>
        <p:grpSpPr>
          <a:xfrm rot="0">
            <a:off x="1028700" y="435901"/>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000000"/>
                  </a:solidFill>
                  <a:latin typeface="League Spartan"/>
                </a:rPr>
                <a:t>Video</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6220519" y="7777883"/>
            <a:ext cx="5846963" cy="751522"/>
          </a:xfrm>
          <a:prstGeom prst="rect">
            <a:avLst/>
          </a:prstGeom>
        </p:spPr>
        <p:txBody>
          <a:bodyPr anchor="t" rtlCol="false" tIns="0" lIns="0" bIns="0" rIns="0">
            <a:spAutoFit/>
          </a:bodyPr>
          <a:lstStyle/>
          <a:p>
            <a:pPr algn="ctr">
              <a:lnSpc>
                <a:spcPts val="3022"/>
              </a:lnSpc>
              <a:spcBef>
                <a:spcPct val="0"/>
              </a:spcBef>
            </a:pPr>
            <a:r>
              <a:rPr lang="en-US" sz="2325" spc="116">
                <a:solidFill>
                  <a:srgbClr val="000000"/>
                </a:solidFill>
                <a:latin typeface="Sanchez"/>
              </a:rPr>
              <a:t>ACDC ECON - DEMAND AND SUPPLY EXPLAINED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974941" y="6545292"/>
            <a:ext cx="3284359"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88742" y="-242609"/>
            <a:ext cx="4109657" cy="4114800"/>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43629" y="5713441"/>
            <a:ext cx="10291121" cy="4019209"/>
          </a:xfrm>
          <a:prstGeom prst="rect">
            <a:avLst/>
          </a:prstGeom>
        </p:spPr>
      </p:pic>
      <p:pic>
        <p:nvPicPr>
          <p:cNvPr name="Picture 5" id="5"/>
          <p:cNvPicPr>
            <a:picLocks noChangeAspect="true"/>
          </p:cNvPicPr>
          <p:nvPr/>
        </p:nvPicPr>
        <p:blipFill>
          <a:blip r:embed="rId7"/>
          <a:srcRect l="15618" t="0" r="19955" b="16960"/>
          <a:stretch>
            <a:fillRect/>
          </a:stretch>
        </p:blipFill>
        <p:spPr>
          <a:xfrm flipH="false" flipV="false" rot="0">
            <a:off x="10334750" y="1098004"/>
            <a:ext cx="7253049" cy="5842857"/>
          </a:xfrm>
          <a:prstGeom prst="rect">
            <a:avLst/>
          </a:prstGeom>
        </p:spPr>
      </p:pic>
      <p:grpSp>
        <p:nvGrpSpPr>
          <p:cNvPr name="Group 6" id="6"/>
          <p:cNvGrpSpPr/>
          <p:nvPr/>
        </p:nvGrpSpPr>
        <p:grpSpPr>
          <a:xfrm rot="0">
            <a:off x="1028700" y="164038"/>
            <a:ext cx="16349422" cy="1729324"/>
            <a:chOff x="0" y="0"/>
            <a:chExt cx="21799229" cy="2305766"/>
          </a:xfrm>
        </p:grpSpPr>
        <p:sp>
          <p:nvSpPr>
            <p:cNvPr name="TextBox 7" id="7"/>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Supply Schedule</a:t>
              </a:r>
            </a:p>
          </p:txBody>
        </p:sp>
        <p:sp>
          <p:nvSpPr>
            <p:cNvPr name="TextBox 8" id="8"/>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8195146" y="1546820"/>
            <a:ext cx="1916757"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Individual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974941" y="6545292"/>
            <a:ext cx="3284359"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88742" y="-242609"/>
            <a:ext cx="4109657" cy="4114800"/>
          </a:xfrm>
          <a:prstGeom prst="rect">
            <a:avLst/>
          </a:prstGeom>
        </p:spPr>
      </p:pic>
      <p:grpSp>
        <p:nvGrpSpPr>
          <p:cNvPr name="Group 4" id="4"/>
          <p:cNvGrpSpPr/>
          <p:nvPr/>
        </p:nvGrpSpPr>
        <p:grpSpPr>
          <a:xfrm rot="0">
            <a:off x="1028700" y="164038"/>
            <a:ext cx="16349422" cy="1729324"/>
            <a:chOff x="0" y="0"/>
            <a:chExt cx="21799229" cy="2305766"/>
          </a:xfrm>
        </p:grpSpPr>
        <p:sp>
          <p:nvSpPr>
            <p:cNvPr name="TextBox 5" id="5"/>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Supply Schedule</a:t>
              </a:r>
            </a:p>
          </p:txBody>
        </p:sp>
        <p:sp>
          <p:nvSpPr>
            <p:cNvPr name="TextBox 6" id="6"/>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8" id="8"/>
          <p:cNvSpPr txBox="true"/>
          <p:nvPr/>
        </p:nvSpPr>
        <p:spPr>
          <a:xfrm rot="0">
            <a:off x="8449642" y="1546820"/>
            <a:ext cx="1388715" cy="488316"/>
          </a:xfrm>
          <a:prstGeom prst="rect">
            <a:avLst/>
          </a:prstGeom>
        </p:spPr>
        <p:txBody>
          <a:bodyPr anchor="t" rtlCol="false" tIns="0" lIns="0" bIns="0" rIns="0">
            <a:spAutoFit/>
          </a:bodyPr>
          <a:lstStyle/>
          <a:p>
            <a:pPr algn="ctr">
              <a:lnSpc>
                <a:spcPts val="4059"/>
              </a:lnSpc>
            </a:pPr>
            <a:r>
              <a:rPr lang="en-US" sz="2899">
                <a:solidFill>
                  <a:srgbClr val="000000"/>
                </a:solidFill>
                <a:latin typeface="League Spartan"/>
              </a:rPr>
              <a:t>Market</a:t>
            </a:r>
          </a:p>
        </p:txBody>
      </p:sp>
      <p:pic>
        <p:nvPicPr>
          <p:cNvPr name="Picture 9" id="9"/>
          <p:cNvPicPr>
            <a:picLocks noChangeAspect="true"/>
          </p:cNvPicPr>
          <p:nvPr/>
        </p:nvPicPr>
        <p:blipFill>
          <a:blip r:embed="rId6"/>
          <a:srcRect l="0" t="0" r="0" b="0"/>
          <a:stretch>
            <a:fillRect/>
          </a:stretch>
        </p:blipFill>
        <p:spPr>
          <a:xfrm flipH="false" flipV="false" rot="0">
            <a:off x="3429278" y="2742321"/>
            <a:ext cx="11429445" cy="5093557"/>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620226" y="1323975"/>
            <a:ext cx="17047548" cy="8873490"/>
          </a:xfrm>
          <a:prstGeom prst="rect">
            <a:avLst/>
          </a:prstGeom>
        </p:spPr>
        <p:txBody>
          <a:bodyPr anchor="t" rtlCol="false" tIns="0" lIns="0" bIns="0" rIns="0">
            <a:spAutoFit/>
          </a:bodyPr>
          <a:lstStyle/>
          <a:p>
            <a:pPr algn="ctr">
              <a:lnSpc>
                <a:spcPts val="3359"/>
              </a:lnSpc>
            </a:pPr>
            <a:r>
              <a:rPr lang="en-US" sz="2400">
                <a:solidFill>
                  <a:srgbClr val="000000"/>
                </a:solidFill>
                <a:latin typeface="Telegraf"/>
              </a:rPr>
              <a:t>The Law of Supply occurs for two main reasons.</a:t>
            </a:r>
          </a:p>
          <a:p>
            <a:pPr marL="518160" indent="-259080" lvl="1">
              <a:lnSpc>
                <a:spcPts val="3359"/>
              </a:lnSpc>
              <a:buFont typeface="Arial"/>
              <a:buChar char="•"/>
            </a:pPr>
            <a:r>
              <a:rPr lang="en-US" sz="2400">
                <a:solidFill>
                  <a:srgbClr val="000000"/>
                </a:solidFill>
                <a:latin typeface="Telegraf"/>
              </a:rPr>
              <a:t> </a:t>
            </a:r>
            <a:r>
              <a:rPr lang="en-US" sz="2400">
                <a:solidFill>
                  <a:srgbClr val="F25236"/>
                </a:solidFill>
                <a:latin typeface="Telegraf Bold"/>
              </a:rPr>
              <a:t>Law of Diminishing Marginal Returns</a:t>
            </a:r>
          </a:p>
          <a:p>
            <a:pPr marL="1036320" indent="-345440" lvl="2">
              <a:lnSpc>
                <a:spcPts val="3359"/>
              </a:lnSpc>
              <a:buFont typeface="Arial"/>
              <a:buChar char="⚬"/>
            </a:pPr>
            <a:r>
              <a:rPr lang="en-US" sz="2400">
                <a:solidFill>
                  <a:srgbClr val="000000"/>
                </a:solidFill>
                <a:latin typeface="Telegraf"/>
              </a:rPr>
              <a:t>  </a:t>
            </a:r>
            <a:r>
              <a:rPr lang="en-US" sz="2400">
                <a:solidFill>
                  <a:srgbClr val="000000"/>
                </a:solidFill>
                <a:latin typeface="Telegraf Bold"/>
              </a:rPr>
              <a:t>Marginal returns </a:t>
            </a:r>
            <a:r>
              <a:rPr lang="en-US" sz="2400">
                <a:solidFill>
                  <a:srgbClr val="000000"/>
                </a:solidFill>
                <a:latin typeface="Telegraf"/>
              </a:rPr>
              <a:t>refers to the additional output gained from adding an additional unit of input to a production process.</a:t>
            </a:r>
          </a:p>
          <a:p>
            <a:pPr marL="1036320" indent="-345440" lvl="2">
              <a:lnSpc>
                <a:spcPts val="3359"/>
              </a:lnSpc>
              <a:buFont typeface="Arial"/>
              <a:buChar char="⚬"/>
            </a:pPr>
            <a:r>
              <a:rPr lang="en-US" sz="2400">
                <a:solidFill>
                  <a:srgbClr val="000000"/>
                </a:solidFill>
                <a:latin typeface="Telegraf Bold"/>
              </a:rPr>
              <a:t>The law of diminishing marginal returns</a:t>
            </a:r>
            <a:r>
              <a:rPr lang="en-US" sz="2400">
                <a:solidFill>
                  <a:srgbClr val="000000"/>
                </a:solidFill>
                <a:latin typeface="Telegraf"/>
              </a:rPr>
              <a:t> states that adding more of one factor of production, while holding at least one other factor of production constant, will at some point yield lower marginal returns (output/product).</a:t>
            </a:r>
          </a:p>
          <a:p>
            <a:pPr marL="1036320" indent="-345440" lvl="2">
              <a:lnSpc>
                <a:spcPts val="3383"/>
              </a:lnSpc>
              <a:buFont typeface="Arial"/>
              <a:buChar char="⚬"/>
            </a:pPr>
            <a:r>
              <a:rPr lang="en-US" sz="2400">
                <a:solidFill>
                  <a:srgbClr val="000000"/>
                </a:solidFill>
                <a:latin typeface="Telegraf"/>
              </a:rPr>
              <a:t>Too many cooks in the kitchen! Must charge more because returns decrease.</a:t>
            </a:r>
          </a:p>
          <a:p>
            <a:pPr>
              <a:lnSpc>
                <a:spcPts val="3383"/>
              </a:lnSpc>
            </a:pPr>
          </a:p>
          <a:p>
            <a:pPr>
              <a:lnSpc>
                <a:spcPts val="3383"/>
              </a:lnSpc>
            </a:pPr>
          </a:p>
          <a:p>
            <a:pPr>
              <a:lnSpc>
                <a:spcPts val="3383"/>
              </a:lnSpc>
            </a:pPr>
          </a:p>
          <a:p>
            <a:pPr>
              <a:lnSpc>
                <a:spcPts val="3383"/>
              </a:lnSpc>
            </a:pPr>
          </a:p>
          <a:p>
            <a:pPr marL="518160" indent="-259080" lvl="1">
              <a:lnSpc>
                <a:spcPts val="3383"/>
              </a:lnSpc>
              <a:buFont typeface="Arial"/>
              <a:buChar char="•"/>
            </a:pPr>
            <a:r>
              <a:rPr lang="en-US" sz="2400">
                <a:solidFill>
                  <a:srgbClr val="F25236"/>
                </a:solidFill>
                <a:latin typeface="Telegraf Bold"/>
              </a:rPr>
              <a:t>Increasing Marginal Cost of Production</a:t>
            </a:r>
          </a:p>
          <a:p>
            <a:pPr marL="1036320" indent="-345440" lvl="2">
              <a:lnSpc>
                <a:spcPts val="3359"/>
              </a:lnSpc>
              <a:buFont typeface="Arial"/>
              <a:buChar char="⚬"/>
            </a:pPr>
            <a:r>
              <a:rPr lang="en-US" sz="2400">
                <a:solidFill>
                  <a:srgbClr val="000000"/>
                </a:solidFill>
                <a:latin typeface="Telegraf"/>
              </a:rPr>
              <a:t>  </a:t>
            </a:r>
            <a:r>
              <a:rPr lang="en-US" sz="2400">
                <a:solidFill>
                  <a:srgbClr val="000000"/>
                </a:solidFill>
                <a:latin typeface="Telegraf Bold"/>
              </a:rPr>
              <a:t>Marginal cost </a:t>
            </a:r>
            <a:r>
              <a:rPr lang="en-US" sz="2400">
                <a:solidFill>
                  <a:srgbClr val="000000"/>
                </a:solidFill>
                <a:latin typeface="Telegraf"/>
              </a:rPr>
              <a:t>refers to the cost of producing one more unit of a good. </a:t>
            </a:r>
          </a:p>
          <a:p>
            <a:pPr marL="1036320" indent="-345440" lvl="2">
              <a:lnSpc>
                <a:spcPts val="3359"/>
              </a:lnSpc>
              <a:buFont typeface="Arial"/>
              <a:buChar char="⚬"/>
            </a:pPr>
            <a:r>
              <a:rPr lang="en-US" sz="2400">
                <a:solidFill>
                  <a:srgbClr val="000000"/>
                </a:solidFill>
                <a:latin typeface="Telegraf"/>
              </a:rPr>
              <a:t>A producer will only want to increase the quantity supplied if she can receive a higher price in the market for selling the product.</a:t>
            </a:r>
          </a:p>
          <a:p>
            <a:pPr marL="1036320" indent="-345440" lvl="2">
              <a:lnSpc>
                <a:spcPts val="3359"/>
              </a:lnSpc>
              <a:buFont typeface="Arial"/>
              <a:buChar char="⚬"/>
            </a:pPr>
            <a:r>
              <a:rPr lang="en-US" sz="2400">
                <a:solidFill>
                  <a:srgbClr val="000000"/>
                </a:solidFill>
                <a:latin typeface="Telegraf"/>
              </a:rPr>
              <a:t>Therefore, to make more they must charge a higher price.</a:t>
            </a:r>
          </a:p>
          <a:p>
            <a:pPr>
              <a:lnSpc>
                <a:spcPts val="3359"/>
              </a:lnSpc>
            </a:pPr>
          </a:p>
          <a:p>
            <a:pPr>
              <a:lnSpc>
                <a:spcPts val="3359"/>
              </a:lnSpc>
            </a:pPr>
          </a:p>
          <a:p>
            <a:pPr>
              <a:lnSpc>
                <a:spcPts val="3359"/>
              </a:lnSpc>
            </a:pPr>
          </a:p>
          <a:p>
            <a:pPr algn="ctr">
              <a:lnSpc>
                <a:spcPts val="3359"/>
              </a:lnSpc>
            </a:pPr>
            <a:r>
              <a:rPr lang="en-US" sz="2400">
                <a:solidFill>
                  <a:srgbClr val="FF5757"/>
                </a:solidFill>
                <a:latin typeface="Telegraf Bold"/>
              </a:rPr>
              <a:t>  </a:t>
            </a:r>
          </a:p>
          <a:p>
            <a:pPr algn="ctr">
              <a:lnSpc>
                <a:spcPts val="335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817061" y="3866957"/>
            <a:ext cx="4501650" cy="2881056"/>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892530" y="7385790"/>
            <a:ext cx="2858119" cy="2811675"/>
          </a:xfrm>
          <a:prstGeom prst="rect">
            <a:avLst/>
          </a:prstGeom>
        </p:spPr>
      </p:pic>
      <p:grpSp>
        <p:nvGrpSpPr>
          <p:cNvPr name="Group 5" id="5"/>
          <p:cNvGrpSpPr/>
          <p:nvPr/>
        </p:nvGrpSpPr>
        <p:grpSpPr>
          <a:xfrm rot="0">
            <a:off x="969289" y="164038"/>
            <a:ext cx="16349422" cy="1729324"/>
            <a:chOff x="0" y="0"/>
            <a:chExt cx="21799229" cy="2305766"/>
          </a:xfrm>
        </p:grpSpPr>
        <p:sp>
          <p:nvSpPr>
            <p:cNvPr name="TextBox 6" id="6"/>
            <p:cNvSpPr txBox="true"/>
            <p:nvPr/>
          </p:nvSpPr>
          <p:spPr>
            <a:xfrm rot="0">
              <a:off x="0" y="180975"/>
              <a:ext cx="21799229" cy="1440392"/>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Why?</a:t>
              </a:r>
            </a:p>
          </p:txBody>
        </p:sp>
        <p:sp>
          <p:nvSpPr>
            <p:cNvPr name="TextBox 7" id="7"/>
            <p:cNvSpPr txBox="true"/>
            <p:nvPr/>
          </p:nvSpPr>
          <p:spPr>
            <a:xfrm rot="0">
              <a:off x="0" y="18180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9" id="9"/>
          <p:cNvGrpSpPr/>
          <p:nvPr/>
        </p:nvGrpSpPr>
        <p:grpSpPr>
          <a:xfrm rot="0">
            <a:off x="14177513" y="34674"/>
            <a:ext cx="3873260" cy="1488024"/>
            <a:chOff x="0" y="0"/>
            <a:chExt cx="5164347" cy="1984032"/>
          </a:xfrm>
        </p:grpSpPr>
        <p:sp>
          <p:nvSpPr>
            <p:cNvPr name="TextBox 10" id="10"/>
            <p:cNvSpPr txBox="true"/>
            <p:nvPr/>
          </p:nvSpPr>
          <p:spPr>
            <a:xfrm rot="0">
              <a:off x="0" y="152400"/>
              <a:ext cx="5164347" cy="1147233"/>
            </a:xfrm>
            <a:prstGeom prst="rect">
              <a:avLst/>
            </a:prstGeom>
          </p:spPr>
          <p:txBody>
            <a:bodyPr anchor="t" rtlCol="false" tIns="0" lIns="0" bIns="0" rIns="0">
              <a:spAutoFit/>
            </a:bodyPr>
            <a:lstStyle/>
            <a:p>
              <a:pPr algn="ctr">
                <a:lnSpc>
                  <a:spcPts val="6079"/>
                </a:lnSpc>
              </a:pPr>
              <a:r>
                <a:rPr lang="en-US" sz="6399" spc="-319">
                  <a:solidFill>
                    <a:srgbClr val="FF0000"/>
                  </a:solidFill>
                  <a:latin typeface="League Spartan"/>
                </a:rPr>
                <a:t>HL ONLY</a:t>
              </a:r>
            </a:p>
          </p:txBody>
        </p:sp>
        <p:sp>
          <p:nvSpPr>
            <p:cNvPr name="TextBox 11" id="11"/>
            <p:cNvSpPr txBox="true"/>
            <p:nvPr/>
          </p:nvSpPr>
          <p:spPr>
            <a:xfrm rot="0">
              <a:off x="0" y="1496352"/>
              <a:ext cx="5164347"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61165" y="7501152"/>
            <a:ext cx="3684492" cy="2606778"/>
          </a:xfrm>
          <a:prstGeom prst="rect">
            <a:avLst/>
          </a:prstGeom>
        </p:spPr>
      </p:pic>
      <p:sp>
        <p:nvSpPr>
          <p:cNvPr name="TextBox 3" id="3"/>
          <p:cNvSpPr txBox="true"/>
          <p:nvPr/>
        </p:nvSpPr>
        <p:spPr>
          <a:xfrm rot="0">
            <a:off x="620226" y="3028315"/>
            <a:ext cx="17047548" cy="3105785"/>
          </a:xfrm>
          <a:prstGeom prst="rect">
            <a:avLst/>
          </a:prstGeom>
        </p:spPr>
        <p:txBody>
          <a:bodyPr anchor="t" rtlCol="false" tIns="0" lIns="0" bIns="0" rIns="0">
            <a:spAutoFit/>
          </a:bodyPr>
          <a:lstStyle/>
          <a:p>
            <a:pPr algn="ctr">
              <a:lnSpc>
                <a:spcPts val="3919"/>
              </a:lnSpc>
            </a:pPr>
            <a:r>
              <a:rPr lang="en-US" sz="2799">
                <a:solidFill>
                  <a:srgbClr val="000000"/>
                </a:solidFill>
                <a:latin typeface="Telegraf Bold"/>
              </a:rPr>
              <a:t>ACTIVITY</a:t>
            </a:r>
          </a:p>
          <a:p>
            <a:pPr algn="ctr">
              <a:lnSpc>
                <a:spcPts val="3919"/>
              </a:lnSpc>
            </a:pPr>
            <a:r>
              <a:rPr lang="en-US" sz="2799">
                <a:solidFill>
                  <a:srgbClr val="000000"/>
                </a:solidFill>
                <a:latin typeface="Telegraf"/>
              </a:rPr>
              <a:t>With some legos/blocks, you will be building houses. Each round, you will have 1 minute to build as many as possible. Each round, 1 additional worker will be added.  Students not participating in the activity, take notes on the production tally for each round and the quantity of workers. </a:t>
            </a:r>
          </a:p>
          <a:p>
            <a:pPr algn="ctr">
              <a:lnSpc>
                <a:spcPts val="4409"/>
              </a:lnSpc>
            </a:pPr>
            <a:r>
              <a:rPr lang="en-US" sz="3150">
                <a:solidFill>
                  <a:srgbClr val="FF5757"/>
                </a:solidFill>
                <a:latin typeface="Telegraf Bold"/>
              </a:rPr>
              <a:t>  </a:t>
            </a:r>
          </a:p>
          <a:p>
            <a:pPr algn="ctr">
              <a:lnSpc>
                <a:spcPts val="4409"/>
              </a:lnSpc>
            </a:pPr>
          </a:p>
        </p:txBody>
      </p:sp>
      <p:grpSp>
        <p:nvGrpSpPr>
          <p:cNvPr name="Group 4" id="4"/>
          <p:cNvGrpSpPr/>
          <p:nvPr/>
        </p:nvGrpSpPr>
        <p:grpSpPr>
          <a:xfrm rot="0">
            <a:off x="969289" y="1028700"/>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Law of Diminishing Marginal Returns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8" id="8"/>
          <p:cNvGrpSpPr/>
          <p:nvPr/>
        </p:nvGrpSpPr>
        <p:grpSpPr>
          <a:xfrm rot="0">
            <a:off x="14414740" y="0"/>
            <a:ext cx="3873260" cy="1488024"/>
            <a:chOff x="0" y="0"/>
            <a:chExt cx="5164347" cy="1984032"/>
          </a:xfrm>
        </p:grpSpPr>
        <p:sp>
          <p:nvSpPr>
            <p:cNvPr name="TextBox 9" id="9"/>
            <p:cNvSpPr txBox="true"/>
            <p:nvPr/>
          </p:nvSpPr>
          <p:spPr>
            <a:xfrm rot="0">
              <a:off x="0" y="152400"/>
              <a:ext cx="5164347" cy="1147233"/>
            </a:xfrm>
            <a:prstGeom prst="rect">
              <a:avLst/>
            </a:prstGeom>
          </p:spPr>
          <p:txBody>
            <a:bodyPr anchor="t" rtlCol="false" tIns="0" lIns="0" bIns="0" rIns="0">
              <a:spAutoFit/>
            </a:bodyPr>
            <a:lstStyle/>
            <a:p>
              <a:pPr algn="ctr">
                <a:lnSpc>
                  <a:spcPts val="6079"/>
                </a:lnSpc>
              </a:pPr>
              <a:r>
                <a:rPr lang="en-US" sz="6399" spc="-319">
                  <a:solidFill>
                    <a:srgbClr val="FF0000"/>
                  </a:solidFill>
                  <a:latin typeface="League Spartan"/>
                </a:rPr>
                <a:t>HL ONLY</a:t>
              </a:r>
            </a:p>
          </p:txBody>
        </p:sp>
        <p:sp>
          <p:nvSpPr>
            <p:cNvPr name="TextBox 10" id="10"/>
            <p:cNvSpPr txBox="true"/>
            <p:nvPr/>
          </p:nvSpPr>
          <p:spPr>
            <a:xfrm rot="0">
              <a:off x="0" y="1496352"/>
              <a:ext cx="5164347"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DAEpmC6WKuE</dc:identifier>
  <dcterms:modified xsi:type="dcterms:W3CDTF">2011-08-01T06:04:30Z</dcterms:modified>
  <cp:revision>1</cp:revision>
  <dc:title>2.2 Supply</dc:title>
</cp:coreProperties>
</file>